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E_21AFF28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776" r:id="rId6"/>
    <p:sldMasterId id="2147483783" r:id="rId7"/>
    <p:sldMasterId id="2147483648" r:id="rId8"/>
    <p:sldMasterId id="2147483790" r:id="rId9"/>
    <p:sldMasterId id="2147483804" r:id="rId10"/>
    <p:sldMasterId id="2147483827" r:id="rId11"/>
  </p:sldMasterIdLst>
  <p:notesMasterIdLst>
    <p:notesMasterId r:id="rId76"/>
  </p:notesMasterIdLst>
  <p:sldIdLst>
    <p:sldId id="268" r:id="rId12"/>
    <p:sldId id="422" r:id="rId13"/>
    <p:sldId id="296" r:id="rId14"/>
    <p:sldId id="260" r:id="rId15"/>
    <p:sldId id="4175" r:id="rId16"/>
    <p:sldId id="269" r:id="rId17"/>
    <p:sldId id="300" r:id="rId18"/>
    <p:sldId id="271" r:id="rId19"/>
    <p:sldId id="297" r:id="rId20"/>
    <p:sldId id="298" r:id="rId21"/>
    <p:sldId id="299" r:id="rId22"/>
    <p:sldId id="301" r:id="rId23"/>
    <p:sldId id="285" r:id="rId24"/>
    <p:sldId id="4176" r:id="rId25"/>
    <p:sldId id="4193" r:id="rId26"/>
    <p:sldId id="4178" r:id="rId27"/>
    <p:sldId id="4179" r:id="rId28"/>
    <p:sldId id="302" r:id="rId29"/>
    <p:sldId id="303" r:id="rId30"/>
    <p:sldId id="293" r:id="rId31"/>
    <p:sldId id="4181" r:id="rId32"/>
    <p:sldId id="4183" r:id="rId33"/>
    <p:sldId id="4182" r:id="rId34"/>
    <p:sldId id="4184" r:id="rId35"/>
    <p:sldId id="4185" r:id="rId36"/>
    <p:sldId id="4186" r:id="rId37"/>
    <p:sldId id="256" r:id="rId38"/>
    <p:sldId id="4188" r:id="rId39"/>
    <p:sldId id="4189" r:id="rId40"/>
    <p:sldId id="276" r:id="rId41"/>
    <p:sldId id="281" r:id="rId42"/>
    <p:sldId id="272" r:id="rId43"/>
    <p:sldId id="270" r:id="rId44"/>
    <p:sldId id="274" r:id="rId45"/>
    <p:sldId id="4192" r:id="rId46"/>
    <p:sldId id="275" r:id="rId47"/>
    <p:sldId id="279" r:id="rId48"/>
    <p:sldId id="280" r:id="rId49"/>
    <p:sldId id="903" r:id="rId50"/>
    <p:sldId id="946" r:id="rId51"/>
    <p:sldId id="945" r:id="rId52"/>
    <p:sldId id="954" r:id="rId53"/>
    <p:sldId id="955" r:id="rId54"/>
    <p:sldId id="956" r:id="rId55"/>
    <p:sldId id="958" r:id="rId56"/>
    <p:sldId id="915" r:id="rId57"/>
    <p:sldId id="931" r:id="rId58"/>
    <p:sldId id="1088" r:id="rId59"/>
    <p:sldId id="1089" r:id="rId60"/>
    <p:sldId id="278" r:id="rId61"/>
    <p:sldId id="4159" r:id="rId62"/>
    <p:sldId id="262" r:id="rId63"/>
    <p:sldId id="4167" r:id="rId64"/>
    <p:sldId id="515" r:id="rId65"/>
    <p:sldId id="257" r:id="rId66"/>
    <p:sldId id="4187" r:id="rId67"/>
    <p:sldId id="4168" r:id="rId68"/>
    <p:sldId id="4174" r:id="rId69"/>
    <p:sldId id="518" r:id="rId70"/>
    <p:sldId id="4180" r:id="rId71"/>
    <p:sldId id="513" r:id="rId72"/>
    <p:sldId id="426" r:id="rId73"/>
    <p:sldId id="273" r:id="rId74"/>
    <p:sldId id="421" r:id="rId7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BA3EA53F-7BBF-6311-5BAF-850AF7DD44CC}" name="Delgrosso, John (VITA)" initials="DJ" userId="S::john.c.delgrosso@vita.virginia.gov::3a0dadb6-8b1e-4b9f-ab21-d10d4aba76c0" providerId="AD"/>
  <p188:author id="{16A0025C-D6F4-0FD8-C18B-007FC93272A9}" name="Gaines, Bertina (VITA)" initials="GB(" userId="S::Bertina.Gaines@vita.virginia.gov::dbafa76f-dca1-4cb2-8219-87c5ad7ed8d2" providerId="AD"/>
  <p188:author id="{645F736B-509C-2DB0-F688-33E4EC7019B6}" name="Thurston, Franklin (VITA)" initials="TF" userId="S::franklin.thurston@vita.virginia.gov::abf12904-3a04-46c5-8c85-50161cf40f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1DD"/>
    <a:srgbClr val="920075"/>
    <a:srgbClr val="FCD450"/>
    <a:srgbClr val="91D8AE"/>
    <a:srgbClr val="005E6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BF25C-C06A-4766-B4A0-EF8878230398}" v="4790" dt="2025-08-11T13:43:50.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462" autoAdjust="0"/>
  </p:normalViewPr>
  <p:slideViewPr>
    <p:cSldViewPr snapToGrid="0">
      <p:cViewPr varScale="1">
        <p:scale>
          <a:sx n="50" d="100"/>
          <a:sy n="50" d="100"/>
        </p:scale>
        <p:origin x="536" y="44"/>
      </p:cViewPr>
      <p:guideLst/>
    </p:cSldViewPr>
  </p:slideViewPr>
  <p:outlineViewPr>
    <p:cViewPr>
      <p:scale>
        <a:sx n="33" d="100"/>
        <a:sy n="33" d="100"/>
      </p:scale>
      <p:origin x="0" y="-386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82" Type="http://schemas.microsoft.com/office/2015/10/relationships/revisionInfo" Target="revisionInfo.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polski, Johanna (VITA)" userId="d193368f-0db6-4ee9-844e-4a3185a057bb" providerId="ADAL" clId="{D3DBF25C-C06A-4766-B4A0-EF8878230398}"/>
    <pc:docChg chg="undo redo custSel addSld delSld modSld sldOrd modNotesMaster">
      <pc:chgData name="Opolski, Johanna (VITA)" userId="d193368f-0db6-4ee9-844e-4a3185a057bb" providerId="ADAL" clId="{D3DBF25C-C06A-4766-B4A0-EF8878230398}" dt="2026-01-14T21:11:21.447" v="14744" actId="207"/>
      <pc:docMkLst>
        <pc:docMk/>
      </pc:docMkLst>
      <pc:sldChg chg="modSp mod">
        <pc:chgData name="Opolski, Johanna (VITA)" userId="d193368f-0db6-4ee9-844e-4a3185a057bb" providerId="ADAL" clId="{D3DBF25C-C06A-4766-B4A0-EF8878230398}" dt="2025-08-07T17:15:25.905" v="13484" actId="33553"/>
        <pc:sldMkLst>
          <pc:docMk/>
          <pc:sldMk cId="0" sldId="256"/>
        </pc:sldMkLst>
      </pc:sldChg>
      <pc:sldChg chg="addSp delSp modSp mod">
        <pc:chgData name="Opolski, Johanna (VITA)" userId="d193368f-0db6-4ee9-844e-4a3185a057bb" providerId="ADAL" clId="{D3DBF25C-C06A-4766-B4A0-EF8878230398}" dt="2025-08-11T13:36:26.359" v="13845" actId="13244"/>
        <pc:sldMkLst>
          <pc:docMk/>
          <pc:sldMk cId="3846033242" sldId="257"/>
        </pc:sldMkLst>
      </pc:sldChg>
      <pc:sldChg chg="del">
        <pc:chgData name="Opolski, Johanna (VITA)" userId="d193368f-0db6-4ee9-844e-4a3185a057bb" providerId="ADAL" clId="{D3DBF25C-C06A-4766-B4A0-EF8878230398}" dt="2025-08-04T17:56:17.674" v="767" actId="2696"/>
        <pc:sldMkLst>
          <pc:docMk/>
          <pc:sldMk cId="1235776076" sldId="260"/>
        </pc:sldMkLst>
      </pc:sldChg>
      <pc:sldChg chg="modSp mod">
        <pc:chgData name="Opolski, Johanna (VITA)" userId="d193368f-0db6-4ee9-844e-4a3185a057bb" providerId="ADAL" clId="{D3DBF25C-C06A-4766-B4A0-EF8878230398}" dt="2025-08-07T17:12:10.672" v="13171" actId="962"/>
        <pc:sldMkLst>
          <pc:docMk/>
          <pc:sldMk cId="2577207923" sldId="262"/>
        </pc:sldMkLst>
      </pc:sldChg>
      <pc:sldChg chg="modSp">
        <pc:chgData name="Opolski, Johanna (VITA)" userId="d193368f-0db6-4ee9-844e-4a3185a057bb" providerId="ADAL" clId="{D3DBF25C-C06A-4766-B4A0-EF8878230398}" dt="2025-08-11T13:39:18.711" v="13908" actId="962"/>
        <pc:sldMkLst>
          <pc:docMk/>
          <pc:sldMk cId="67920279" sldId="268"/>
        </pc:sldMkLst>
      </pc:sldChg>
      <pc:sldChg chg="del">
        <pc:chgData name="Opolski, Johanna (VITA)" userId="d193368f-0db6-4ee9-844e-4a3185a057bb" providerId="ADAL" clId="{D3DBF25C-C06A-4766-B4A0-EF8878230398}" dt="2025-08-04T17:56:17.674" v="767" actId="2696"/>
        <pc:sldMkLst>
          <pc:docMk/>
          <pc:sldMk cId="88205647" sldId="269"/>
        </pc:sldMkLst>
      </pc:sldChg>
      <pc:sldChg chg="modSp mod">
        <pc:chgData name="Opolski, Johanna (VITA)" userId="d193368f-0db6-4ee9-844e-4a3185a057bb" providerId="ADAL" clId="{D3DBF25C-C06A-4766-B4A0-EF8878230398}" dt="2025-08-07T17:35:41.598" v="13732" actId="13244"/>
        <pc:sldMkLst>
          <pc:docMk/>
          <pc:sldMk cId="897005657" sldId="269"/>
        </pc:sldMkLst>
      </pc:sldChg>
      <pc:sldChg chg="modSp mod">
        <pc:chgData name="Opolski, Johanna (VITA)" userId="d193368f-0db6-4ee9-844e-4a3185a057bb" providerId="ADAL" clId="{D3DBF25C-C06A-4766-B4A0-EF8878230398}" dt="2025-08-11T12:44:15.224" v="13786" actId="13244"/>
        <pc:sldMkLst>
          <pc:docMk/>
          <pc:sldMk cId="2094081315" sldId="270"/>
        </pc:sldMkLst>
      </pc:sldChg>
      <pc:sldChg chg="del">
        <pc:chgData name="Opolski, Johanna (VITA)" userId="d193368f-0db6-4ee9-844e-4a3185a057bb" providerId="ADAL" clId="{D3DBF25C-C06A-4766-B4A0-EF8878230398}" dt="2025-08-04T17:56:17.674" v="767" actId="2696"/>
        <pc:sldMkLst>
          <pc:docMk/>
          <pc:sldMk cId="620628095" sldId="271"/>
        </pc:sldMkLst>
      </pc:sldChg>
      <pc:sldChg chg="modSp mod">
        <pc:chgData name="Opolski, Johanna (VITA)" userId="d193368f-0db6-4ee9-844e-4a3185a057bb" providerId="ADAL" clId="{D3DBF25C-C06A-4766-B4A0-EF8878230398}" dt="2025-08-07T17:58:19.013" v="13756" actId="962"/>
        <pc:sldMkLst>
          <pc:docMk/>
          <pc:sldMk cId="2885656300" sldId="271"/>
        </pc:sldMkLst>
      </pc:sldChg>
      <pc:sldChg chg="modSp mod">
        <pc:chgData name="Opolski, Johanna (VITA)" userId="d193368f-0db6-4ee9-844e-4a3185a057bb" providerId="ADAL" clId="{D3DBF25C-C06A-4766-B4A0-EF8878230398}" dt="2025-08-11T12:44:04.054" v="13785" actId="962"/>
        <pc:sldMkLst>
          <pc:docMk/>
          <pc:sldMk cId="2763938124" sldId="272"/>
        </pc:sldMkLst>
      </pc:sldChg>
      <pc:sldChg chg="addSp delSp modSp mod">
        <pc:chgData name="Opolski, Johanna (VITA)" userId="d193368f-0db6-4ee9-844e-4a3185a057bb" providerId="ADAL" clId="{D3DBF25C-C06A-4766-B4A0-EF8878230398}" dt="2025-08-11T13:37:26.238" v="13846" actId="13244"/>
        <pc:sldMkLst>
          <pc:docMk/>
          <pc:sldMk cId="3853835490" sldId="273"/>
        </pc:sldMkLst>
      </pc:sldChg>
      <pc:sldChg chg="modSp mod">
        <pc:chgData name="Opolski, Johanna (VITA)" userId="d193368f-0db6-4ee9-844e-4a3185a057bb" providerId="ADAL" clId="{D3DBF25C-C06A-4766-B4A0-EF8878230398}" dt="2025-08-11T12:45:38.834" v="13788" actId="962"/>
        <pc:sldMkLst>
          <pc:docMk/>
          <pc:sldMk cId="1053171629" sldId="274"/>
        </pc:sldMkLst>
      </pc:sldChg>
      <pc:sldChg chg="modSp mod">
        <pc:chgData name="Opolski, Johanna (VITA)" userId="d193368f-0db6-4ee9-844e-4a3185a057bb" providerId="ADAL" clId="{D3DBF25C-C06A-4766-B4A0-EF8878230398}" dt="2025-08-11T12:45:53.743" v="13790" actId="962"/>
        <pc:sldMkLst>
          <pc:docMk/>
          <pc:sldMk cId="646203788" sldId="275"/>
        </pc:sldMkLst>
      </pc:sldChg>
      <pc:sldChg chg="modSp mod">
        <pc:chgData name="Opolski, Johanna (VITA)" userId="d193368f-0db6-4ee9-844e-4a3185a057bb" providerId="ADAL" clId="{D3DBF25C-C06A-4766-B4A0-EF8878230398}" dt="2025-08-07T18:01:25.670" v="13774" actId="13244"/>
        <pc:sldMkLst>
          <pc:docMk/>
          <pc:sldMk cId="3103168083" sldId="276"/>
        </pc:sldMkLst>
      </pc:sldChg>
      <pc:sldChg chg="modSp mod">
        <pc:chgData name="Opolski, Johanna (VITA)" userId="d193368f-0db6-4ee9-844e-4a3185a057bb" providerId="ADAL" clId="{D3DBF25C-C06A-4766-B4A0-EF8878230398}" dt="2025-08-07T17:19:10.212" v="13675" actId="33553"/>
        <pc:sldMkLst>
          <pc:docMk/>
          <pc:sldMk cId="2882043103" sldId="278"/>
        </pc:sldMkLst>
      </pc:sldChg>
      <pc:sldChg chg="addSp modSp mod">
        <pc:chgData name="Opolski, Johanna (VITA)" userId="d193368f-0db6-4ee9-844e-4a3185a057bb" providerId="ADAL" clId="{D3DBF25C-C06A-4766-B4A0-EF8878230398}" dt="2025-08-11T12:48:08.269" v="13793" actId="962"/>
        <pc:sldMkLst>
          <pc:docMk/>
          <pc:sldMk cId="3873479661" sldId="279"/>
        </pc:sldMkLst>
      </pc:sldChg>
      <pc:sldChg chg="addSp modSp mod">
        <pc:chgData name="Opolski, Johanna (VITA)" userId="d193368f-0db6-4ee9-844e-4a3185a057bb" providerId="ADAL" clId="{D3DBF25C-C06A-4766-B4A0-EF8878230398}" dt="2025-08-11T12:49:44.633" v="13795" actId="962"/>
        <pc:sldMkLst>
          <pc:docMk/>
          <pc:sldMk cId="2711407093" sldId="280"/>
        </pc:sldMkLst>
      </pc:sldChg>
      <pc:sldChg chg="modSp mod">
        <pc:chgData name="Opolski, Johanna (VITA)" userId="d193368f-0db6-4ee9-844e-4a3185a057bb" providerId="ADAL" clId="{D3DBF25C-C06A-4766-B4A0-EF8878230398}" dt="2025-08-11T12:42:35.224" v="13780" actId="962"/>
        <pc:sldMkLst>
          <pc:docMk/>
          <pc:sldMk cId="1009465864" sldId="281"/>
        </pc:sldMkLst>
      </pc:sldChg>
      <pc:sldChg chg="del">
        <pc:chgData name="Opolski, Johanna (VITA)" userId="d193368f-0db6-4ee9-844e-4a3185a057bb" providerId="ADAL" clId="{D3DBF25C-C06A-4766-B4A0-EF8878230398}" dt="2025-08-04T17:56:17.674" v="767" actId="2696"/>
        <pc:sldMkLst>
          <pc:docMk/>
          <pc:sldMk cId="4125153031" sldId="285"/>
        </pc:sldMkLst>
      </pc:sldChg>
      <pc:sldChg chg="addSp modSp mod">
        <pc:chgData name="Opolski, Johanna (VITA)" userId="d193368f-0db6-4ee9-844e-4a3185a057bb" providerId="ADAL" clId="{D3DBF25C-C06A-4766-B4A0-EF8878230398}" dt="2025-08-07T17:59:37.343" v="13763"/>
        <pc:sldMkLst>
          <pc:docMk/>
          <pc:sldMk cId="2393399711" sldId="293"/>
        </pc:sldMkLst>
      </pc:sldChg>
      <pc:sldChg chg="del">
        <pc:chgData name="Opolski, Johanna (VITA)" userId="d193368f-0db6-4ee9-844e-4a3185a057bb" providerId="ADAL" clId="{D3DBF25C-C06A-4766-B4A0-EF8878230398}" dt="2025-08-04T17:56:17.674" v="767" actId="2696"/>
        <pc:sldMkLst>
          <pc:docMk/>
          <pc:sldMk cId="2420161515" sldId="296"/>
        </pc:sldMkLst>
      </pc:sldChg>
      <pc:sldChg chg="del">
        <pc:chgData name="Opolski, Johanna (VITA)" userId="d193368f-0db6-4ee9-844e-4a3185a057bb" providerId="ADAL" clId="{D3DBF25C-C06A-4766-B4A0-EF8878230398}" dt="2025-08-04T17:56:17.674" v="767" actId="2696"/>
        <pc:sldMkLst>
          <pc:docMk/>
          <pc:sldMk cId="3602583027" sldId="297"/>
        </pc:sldMkLst>
      </pc:sldChg>
      <pc:sldChg chg="del">
        <pc:chgData name="Opolski, Johanna (VITA)" userId="d193368f-0db6-4ee9-844e-4a3185a057bb" providerId="ADAL" clId="{D3DBF25C-C06A-4766-B4A0-EF8878230398}" dt="2025-08-04T17:56:17.674" v="767" actId="2696"/>
        <pc:sldMkLst>
          <pc:docMk/>
          <pc:sldMk cId="3518472781" sldId="298"/>
        </pc:sldMkLst>
      </pc:sldChg>
      <pc:sldChg chg="del">
        <pc:chgData name="Opolski, Johanna (VITA)" userId="d193368f-0db6-4ee9-844e-4a3185a057bb" providerId="ADAL" clId="{D3DBF25C-C06A-4766-B4A0-EF8878230398}" dt="2025-08-04T17:56:17.674" v="767" actId="2696"/>
        <pc:sldMkLst>
          <pc:docMk/>
          <pc:sldMk cId="3234573742" sldId="299"/>
        </pc:sldMkLst>
      </pc:sldChg>
      <pc:sldChg chg="del">
        <pc:chgData name="Opolski, Johanna (VITA)" userId="d193368f-0db6-4ee9-844e-4a3185a057bb" providerId="ADAL" clId="{D3DBF25C-C06A-4766-B4A0-EF8878230398}" dt="2025-08-04T17:56:17.674" v="767" actId="2696"/>
        <pc:sldMkLst>
          <pc:docMk/>
          <pc:sldMk cId="371521675" sldId="300"/>
        </pc:sldMkLst>
      </pc:sldChg>
      <pc:sldChg chg="modSp mod">
        <pc:chgData name="Opolski, Johanna (VITA)" userId="d193368f-0db6-4ee9-844e-4a3185a057bb" providerId="ADAL" clId="{D3DBF25C-C06A-4766-B4A0-EF8878230398}" dt="2025-08-07T17:57:31.515" v="13753" actId="962"/>
        <pc:sldMkLst>
          <pc:docMk/>
          <pc:sldMk cId="1982490649" sldId="300"/>
        </pc:sldMkLst>
      </pc:sldChg>
      <pc:sldChg chg="del">
        <pc:chgData name="Opolski, Johanna (VITA)" userId="d193368f-0db6-4ee9-844e-4a3185a057bb" providerId="ADAL" clId="{D3DBF25C-C06A-4766-B4A0-EF8878230398}" dt="2025-08-04T17:56:17.674" v="767" actId="2696"/>
        <pc:sldMkLst>
          <pc:docMk/>
          <pc:sldMk cId="327865155" sldId="301"/>
        </pc:sldMkLst>
      </pc:sldChg>
      <pc:sldChg chg="modSp">
        <pc:chgData name="Opolski, Johanna (VITA)" userId="d193368f-0db6-4ee9-844e-4a3185a057bb" providerId="ADAL" clId="{D3DBF25C-C06A-4766-B4A0-EF8878230398}" dt="2025-08-11T13:41:37.428" v="14358" actId="962"/>
        <pc:sldMkLst>
          <pc:docMk/>
          <pc:sldMk cId="1032771023" sldId="301"/>
        </pc:sldMkLst>
      </pc:sldChg>
      <pc:sldChg chg="modSp">
        <pc:chgData name="Opolski, Johanna (VITA)" userId="d193368f-0db6-4ee9-844e-4a3185a057bb" providerId="ADAL" clId="{D3DBF25C-C06A-4766-B4A0-EF8878230398}" dt="2025-08-07T17:59:03.469" v="13761"/>
        <pc:sldMkLst>
          <pc:docMk/>
          <pc:sldMk cId="565179023" sldId="302"/>
        </pc:sldMkLst>
      </pc:sldChg>
      <pc:sldChg chg="delSp modSp">
        <pc:chgData name="Opolski, Johanna (VITA)" userId="d193368f-0db6-4ee9-844e-4a3185a057bb" providerId="ADAL" clId="{D3DBF25C-C06A-4766-B4A0-EF8878230398}" dt="2025-08-07T17:59:15.866" v="13762"/>
        <pc:sldMkLst>
          <pc:docMk/>
          <pc:sldMk cId="3150222316" sldId="303"/>
        </pc:sldMkLst>
      </pc:sldChg>
      <pc:sldChg chg="delSp modSp mod ord modShow">
        <pc:chgData name="Opolski, Johanna (VITA)" userId="d193368f-0db6-4ee9-844e-4a3185a057bb" providerId="ADAL" clId="{D3DBF25C-C06A-4766-B4A0-EF8878230398}" dt="2025-08-11T13:43:50.547" v="14735" actId="962"/>
        <pc:sldMkLst>
          <pc:docMk/>
          <pc:sldMk cId="505377817" sldId="419"/>
        </pc:sldMkLst>
      </pc:sldChg>
      <pc:sldChg chg="del">
        <pc:chgData name="Opolski, Johanna (VITA)" userId="d193368f-0db6-4ee9-844e-4a3185a057bb" providerId="ADAL" clId="{D3DBF25C-C06A-4766-B4A0-EF8878230398}" dt="2025-07-15T14:13:22.199" v="57" actId="2696"/>
        <pc:sldMkLst>
          <pc:docMk/>
          <pc:sldMk cId="3570213951" sldId="420"/>
        </pc:sldMkLst>
      </pc:sldChg>
      <pc:sldChg chg="delSp modSp mod">
        <pc:chgData name="Opolski, Johanna (VITA)" userId="d193368f-0db6-4ee9-844e-4a3185a057bb" providerId="ADAL" clId="{D3DBF25C-C06A-4766-B4A0-EF8878230398}" dt="2025-08-11T13:38:20.688" v="13848"/>
        <pc:sldMkLst>
          <pc:docMk/>
          <pc:sldMk cId="3067314871" sldId="421"/>
        </pc:sldMkLst>
      </pc:sldChg>
      <pc:sldChg chg="delSp modSp mod">
        <pc:chgData name="Opolski, Johanna (VITA)" userId="d193368f-0db6-4ee9-844e-4a3185a057bb" providerId="ADAL" clId="{D3DBF25C-C06A-4766-B4A0-EF8878230398}" dt="2025-08-07T17:20:59.338" v="13690" actId="962"/>
        <pc:sldMkLst>
          <pc:docMk/>
          <pc:sldMk cId="4100398212" sldId="422"/>
        </pc:sldMkLst>
      </pc:sldChg>
      <pc:sldChg chg="delSp modSp mod modShow">
        <pc:chgData name="Opolski, Johanna (VITA)" userId="d193368f-0db6-4ee9-844e-4a3185a057bb" providerId="ADAL" clId="{D3DBF25C-C06A-4766-B4A0-EF8878230398}" dt="2025-08-07T17:19:34.184" v="13681" actId="27636"/>
        <pc:sldMkLst>
          <pc:docMk/>
          <pc:sldMk cId="2159154844" sldId="423"/>
        </pc:sldMkLst>
      </pc:sldChg>
      <pc:sldChg chg="modSp mod">
        <pc:chgData name="Opolski, Johanna (VITA)" userId="d193368f-0db6-4ee9-844e-4a3185a057bb" providerId="ADAL" clId="{D3DBF25C-C06A-4766-B4A0-EF8878230398}" dt="2025-08-11T13:35:57.088" v="13843" actId="962"/>
        <pc:sldMkLst>
          <pc:docMk/>
          <pc:sldMk cId="2414208192" sldId="515"/>
        </pc:sldMkLst>
      </pc:sldChg>
      <pc:sldChg chg="modSp mod modNotes">
        <pc:chgData name="Opolski, Johanna (VITA)" userId="d193368f-0db6-4ee9-844e-4a3185a057bb" providerId="ADAL" clId="{D3DBF25C-C06A-4766-B4A0-EF8878230398}" dt="2025-08-11T13:42:28.581" v="14574" actId="962"/>
        <pc:sldMkLst>
          <pc:docMk/>
          <pc:sldMk cId="518477579" sldId="903"/>
        </pc:sldMkLst>
      </pc:sldChg>
      <pc:sldChg chg="modSp mod modNotes">
        <pc:chgData name="Opolski, Johanna (VITA)" userId="d193368f-0db6-4ee9-844e-4a3185a057bb" providerId="ADAL" clId="{D3DBF25C-C06A-4766-B4A0-EF8878230398}" dt="2025-08-11T13:35:10.567" v="13842" actId="962"/>
        <pc:sldMkLst>
          <pc:docMk/>
          <pc:sldMk cId="2264287006" sldId="915"/>
        </pc:sldMkLst>
      </pc:sldChg>
      <pc:sldChg chg="modSp mod modNotes">
        <pc:chgData name="Opolski, Johanna (VITA)" userId="d193368f-0db6-4ee9-844e-4a3185a057bb" providerId="ADAL" clId="{D3DBF25C-C06A-4766-B4A0-EF8878230398}" dt="2025-08-07T17:05:35.172" v="11937" actId="962"/>
        <pc:sldMkLst>
          <pc:docMk/>
          <pc:sldMk cId="4060564292" sldId="931"/>
        </pc:sldMkLst>
      </pc:sldChg>
      <pc:sldChg chg="modSp mod">
        <pc:chgData name="Opolski, Johanna (VITA)" userId="d193368f-0db6-4ee9-844e-4a3185a057bb" providerId="ADAL" clId="{D3DBF25C-C06A-4766-B4A0-EF8878230398}" dt="2025-08-07T16:46:27.072" v="9762" actId="962"/>
        <pc:sldMkLst>
          <pc:docMk/>
          <pc:sldMk cId="1404687269" sldId="946"/>
        </pc:sldMkLst>
      </pc:sldChg>
      <pc:sldChg chg="delSp modSp mod">
        <pc:chgData name="Opolski, Johanna (VITA)" userId="d193368f-0db6-4ee9-844e-4a3185a057bb" providerId="ADAL" clId="{D3DBF25C-C06A-4766-B4A0-EF8878230398}" dt="2025-08-11T12:51:36.385" v="13801" actId="13244"/>
        <pc:sldMkLst>
          <pc:docMk/>
          <pc:sldMk cId="0" sldId="954"/>
        </pc:sldMkLst>
      </pc:sldChg>
      <pc:sldChg chg="delSp modSp mod">
        <pc:chgData name="Opolski, Johanna (VITA)" userId="d193368f-0db6-4ee9-844e-4a3185a057bb" providerId="ADAL" clId="{D3DBF25C-C06A-4766-B4A0-EF8878230398}" dt="2026-01-14T21:11:21.447" v="14744" actId="207"/>
        <pc:sldMkLst>
          <pc:docMk/>
          <pc:sldMk cId="0" sldId="955"/>
        </pc:sldMkLst>
        <pc:spChg chg="mod">
          <ac:chgData name="Opolski, Johanna (VITA)" userId="d193368f-0db6-4ee9-844e-4a3185a057bb" providerId="ADAL" clId="{D3DBF25C-C06A-4766-B4A0-EF8878230398}" dt="2026-01-14T21:10:54.434" v="14736" actId="207"/>
          <ac:spMkLst>
            <pc:docMk/>
            <pc:sldMk cId="0" sldId="955"/>
            <ac:spMk id="12" creationId="{00000000-0000-0000-0000-000000000000}"/>
          </ac:spMkLst>
        </pc:spChg>
        <pc:spChg chg="mod">
          <ac:chgData name="Opolski, Johanna (VITA)" userId="d193368f-0db6-4ee9-844e-4a3185a057bb" providerId="ADAL" clId="{D3DBF25C-C06A-4766-B4A0-EF8878230398}" dt="2026-01-14T21:11:05.406" v="14739" actId="207"/>
          <ac:spMkLst>
            <pc:docMk/>
            <pc:sldMk cId="0" sldId="955"/>
            <ac:spMk id="14" creationId="{00000000-0000-0000-0000-000000000000}"/>
          </ac:spMkLst>
        </pc:spChg>
        <pc:spChg chg="mod">
          <ac:chgData name="Opolski, Johanna (VITA)" userId="d193368f-0db6-4ee9-844e-4a3185a057bb" providerId="ADAL" clId="{D3DBF25C-C06A-4766-B4A0-EF8878230398}" dt="2026-01-14T21:11:15.227" v="14742" actId="207"/>
          <ac:spMkLst>
            <pc:docMk/>
            <pc:sldMk cId="0" sldId="955"/>
            <ac:spMk id="16" creationId="{00000000-0000-0000-0000-000000000000}"/>
          </ac:spMkLst>
        </pc:spChg>
        <pc:spChg chg="mod">
          <ac:chgData name="Opolski, Johanna (VITA)" userId="d193368f-0db6-4ee9-844e-4a3185a057bb" providerId="ADAL" clId="{D3DBF25C-C06A-4766-B4A0-EF8878230398}" dt="2026-01-14T21:10:58.493" v="14737" actId="207"/>
          <ac:spMkLst>
            <pc:docMk/>
            <pc:sldMk cId="0" sldId="955"/>
            <ac:spMk id="18" creationId="{00000000-0000-0000-0000-000000000000}"/>
          </ac:spMkLst>
        </pc:spChg>
        <pc:spChg chg="mod">
          <ac:chgData name="Opolski, Johanna (VITA)" userId="d193368f-0db6-4ee9-844e-4a3185a057bb" providerId="ADAL" clId="{D3DBF25C-C06A-4766-B4A0-EF8878230398}" dt="2026-01-14T21:11:02.043" v="14738" actId="207"/>
          <ac:spMkLst>
            <pc:docMk/>
            <pc:sldMk cId="0" sldId="955"/>
            <ac:spMk id="19" creationId="{00000000-0000-0000-0000-000000000000}"/>
          </ac:spMkLst>
        </pc:spChg>
        <pc:spChg chg="mod">
          <ac:chgData name="Opolski, Johanna (VITA)" userId="d193368f-0db6-4ee9-844e-4a3185a057bb" providerId="ADAL" clId="{D3DBF25C-C06A-4766-B4A0-EF8878230398}" dt="2026-01-14T21:11:08.795" v="14740" actId="207"/>
          <ac:spMkLst>
            <pc:docMk/>
            <pc:sldMk cId="0" sldId="955"/>
            <ac:spMk id="20" creationId="{00000000-0000-0000-0000-000000000000}"/>
          </ac:spMkLst>
        </pc:spChg>
        <pc:spChg chg="mod">
          <ac:chgData name="Opolski, Johanna (VITA)" userId="d193368f-0db6-4ee9-844e-4a3185a057bb" providerId="ADAL" clId="{D3DBF25C-C06A-4766-B4A0-EF8878230398}" dt="2026-01-14T21:11:12.124" v="14741" actId="207"/>
          <ac:spMkLst>
            <pc:docMk/>
            <pc:sldMk cId="0" sldId="955"/>
            <ac:spMk id="21" creationId="{00000000-0000-0000-0000-000000000000}"/>
          </ac:spMkLst>
        </pc:spChg>
        <pc:spChg chg="mod">
          <ac:chgData name="Opolski, Johanna (VITA)" userId="d193368f-0db6-4ee9-844e-4a3185a057bb" providerId="ADAL" clId="{D3DBF25C-C06A-4766-B4A0-EF8878230398}" dt="2026-01-14T21:11:18.205" v="14743" actId="207"/>
          <ac:spMkLst>
            <pc:docMk/>
            <pc:sldMk cId="0" sldId="955"/>
            <ac:spMk id="22" creationId="{00000000-0000-0000-0000-000000000000}"/>
          </ac:spMkLst>
        </pc:spChg>
        <pc:spChg chg="mod">
          <ac:chgData name="Opolski, Johanna (VITA)" userId="d193368f-0db6-4ee9-844e-4a3185a057bb" providerId="ADAL" clId="{D3DBF25C-C06A-4766-B4A0-EF8878230398}" dt="2026-01-14T21:11:21.447" v="14744" actId="207"/>
          <ac:spMkLst>
            <pc:docMk/>
            <pc:sldMk cId="0" sldId="955"/>
            <ac:spMk id="23" creationId="{00000000-0000-0000-0000-000000000000}"/>
          </ac:spMkLst>
        </pc:spChg>
      </pc:sldChg>
      <pc:sldChg chg="addSp delSp modSp mod">
        <pc:chgData name="Opolski, Johanna (VITA)" userId="d193368f-0db6-4ee9-844e-4a3185a057bb" providerId="ADAL" clId="{D3DBF25C-C06A-4766-B4A0-EF8878230398}" dt="2025-08-11T13:31:47.135" v="13817" actId="13244"/>
        <pc:sldMkLst>
          <pc:docMk/>
          <pc:sldMk cId="0" sldId="956"/>
        </pc:sldMkLst>
      </pc:sldChg>
      <pc:sldChg chg="delSp modSp mod">
        <pc:chgData name="Opolski, Johanna (VITA)" userId="d193368f-0db6-4ee9-844e-4a3185a057bb" providerId="ADAL" clId="{D3DBF25C-C06A-4766-B4A0-EF8878230398}" dt="2025-08-11T13:32:13.934" v="13818" actId="13244"/>
        <pc:sldMkLst>
          <pc:docMk/>
          <pc:sldMk cId="0" sldId="958"/>
        </pc:sldMkLst>
      </pc:sldChg>
      <pc:sldChg chg="delSp modSp mod">
        <pc:chgData name="Opolski, Johanna (VITA)" userId="d193368f-0db6-4ee9-844e-4a3185a057bb" providerId="ADAL" clId="{D3DBF25C-C06A-4766-B4A0-EF8878230398}" dt="2025-08-07T17:19:04.210" v="13673" actId="33553"/>
        <pc:sldMkLst>
          <pc:docMk/>
          <pc:sldMk cId="2250544721" sldId="1088"/>
        </pc:sldMkLst>
      </pc:sldChg>
      <pc:sldChg chg="delSp modSp mod">
        <pc:chgData name="Opolski, Johanna (VITA)" userId="d193368f-0db6-4ee9-844e-4a3185a057bb" providerId="ADAL" clId="{D3DBF25C-C06A-4766-B4A0-EF8878230398}" dt="2025-08-07T17:19:06.975" v="13674" actId="33553"/>
        <pc:sldMkLst>
          <pc:docMk/>
          <pc:sldMk cId="2624722371" sldId="1089"/>
        </pc:sldMkLst>
      </pc:sldChg>
      <pc:sldChg chg="modSp mod">
        <pc:chgData name="Opolski, Johanna (VITA)" userId="d193368f-0db6-4ee9-844e-4a3185a057bb" providerId="ADAL" clId="{D3DBF25C-C06A-4766-B4A0-EF8878230398}" dt="2025-08-11T13:42:47.030" v="14575" actId="962"/>
        <pc:sldMkLst>
          <pc:docMk/>
          <pc:sldMk cId="3654051267" sldId="4159"/>
        </pc:sldMkLst>
      </pc:sldChg>
      <pc:sldChg chg="modSp mod">
        <pc:chgData name="Opolski, Johanna (VITA)" userId="d193368f-0db6-4ee9-844e-4a3185a057bb" providerId="ADAL" clId="{D3DBF25C-C06A-4766-B4A0-EF8878230398}" dt="2025-07-15T14:14:42.881" v="64" actId="20577"/>
        <pc:sldMkLst>
          <pc:docMk/>
          <pc:sldMk cId="2491069933" sldId="4174"/>
        </pc:sldMkLst>
      </pc:sldChg>
      <pc:sldChg chg="del">
        <pc:chgData name="Opolski, Johanna (VITA)" userId="d193368f-0db6-4ee9-844e-4a3185a057bb" providerId="ADAL" clId="{D3DBF25C-C06A-4766-B4A0-EF8878230398}" dt="2025-08-04T17:56:17.674" v="767" actId="2696"/>
        <pc:sldMkLst>
          <pc:docMk/>
          <pc:sldMk cId="4239968742" sldId="4175"/>
        </pc:sldMkLst>
      </pc:sldChg>
      <pc:sldChg chg="del">
        <pc:chgData name="Opolski, Johanna (VITA)" userId="d193368f-0db6-4ee9-844e-4a3185a057bb" providerId="ADAL" clId="{D3DBF25C-C06A-4766-B4A0-EF8878230398}" dt="2025-08-06T12:34:26.668" v="911" actId="2696"/>
        <pc:sldMkLst>
          <pc:docMk/>
          <pc:sldMk cId="627959675" sldId="4177"/>
        </pc:sldMkLst>
      </pc:sldChg>
      <pc:sldChg chg="modSp">
        <pc:chgData name="Opolski, Johanna (VITA)" userId="d193368f-0db6-4ee9-844e-4a3185a057bb" providerId="ADAL" clId="{D3DBF25C-C06A-4766-B4A0-EF8878230398}" dt="2025-08-07T17:58:38" v="13759"/>
        <pc:sldMkLst>
          <pc:docMk/>
          <pc:sldMk cId="1973644876" sldId="4178"/>
        </pc:sldMkLst>
      </pc:sldChg>
      <pc:sldChg chg="modSp">
        <pc:chgData name="Opolski, Johanna (VITA)" userId="d193368f-0db6-4ee9-844e-4a3185a057bb" providerId="ADAL" clId="{D3DBF25C-C06A-4766-B4A0-EF8878230398}" dt="2025-08-07T17:58:49.825" v="13760"/>
        <pc:sldMkLst>
          <pc:docMk/>
          <pc:sldMk cId="429771702" sldId="4179"/>
        </pc:sldMkLst>
      </pc:sldChg>
      <pc:sldChg chg="addSp delSp modSp mod">
        <pc:chgData name="Opolski, Johanna (VITA)" userId="d193368f-0db6-4ee9-844e-4a3185a057bb" providerId="ADAL" clId="{D3DBF25C-C06A-4766-B4A0-EF8878230398}" dt="2025-08-07T17:12:59.142" v="13285" actId="962"/>
        <pc:sldMkLst>
          <pc:docMk/>
          <pc:sldMk cId="3000810690" sldId="4180"/>
        </pc:sldMkLst>
      </pc:sldChg>
      <pc:sldChg chg="addSp delSp modSp del mod">
        <pc:chgData name="Opolski, Johanna (VITA)" userId="d193368f-0db6-4ee9-844e-4a3185a057bb" providerId="ADAL" clId="{D3DBF25C-C06A-4766-B4A0-EF8878230398}" dt="2025-07-31T13:45:01.233" v="587" actId="2696"/>
        <pc:sldMkLst>
          <pc:docMk/>
          <pc:sldMk cId="3717991179" sldId="4180"/>
        </pc:sldMkLst>
      </pc:sldChg>
      <pc:sldChg chg="modSp">
        <pc:chgData name="Opolski, Johanna (VITA)" userId="d193368f-0db6-4ee9-844e-4a3185a057bb" providerId="ADAL" clId="{D3DBF25C-C06A-4766-B4A0-EF8878230398}" dt="2025-08-07T17:59:57.659" v="13765" actId="13244"/>
        <pc:sldMkLst>
          <pc:docMk/>
          <pc:sldMk cId="2754259198" sldId="4181"/>
        </pc:sldMkLst>
      </pc:sldChg>
      <pc:sldChg chg="modSp mod">
        <pc:chgData name="Opolski, Johanna (VITA)" userId="d193368f-0db6-4ee9-844e-4a3185a057bb" providerId="ADAL" clId="{D3DBF25C-C06A-4766-B4A0-EF8878230398}" dt="2025-08-07T18:00:28.098" v="13769" actId="13244"/>
        <pc:sldMkLst>
          <pc:docMk/>
          <pc:sldMk cId="402021042" sldId="4182"/>
        </pc:sldMkLst>
      </pc:sldChg>
      <pc:sldChg chg="modSp mod">
        <pc:chgData name="Opolski, Johanna (VITA)" userId="d193368f-0db6-4ee9-844e-4a3185a057bb" providerId="ADAL" clId="{D3DBF25C-C06A-4766-B4A0-EF8878230398}" dt="2025-08-07T18:00:16.150" v="13767" actId="13244"/>
        <pc:sldMkLst>
          <pc:docMk/>
          <pc:sldMk cId="3124911278" sldId="4183"/>
        </pc:sldMkLst>
      </pc:sldChg>
      <pc:sldChg chg="modSp mod">
        <pc:chgData name="Opolski, Johanna (VITA)" userId="d193368f-0db6-4ee9-844e-4a3185a057bb" providerId="ADAL" clId="{D3DBF25C-C06A-4766-B4A0-EF8878230398}" dt="2025-08-07T18:00:37.665" v="13771" actId="13244"/>
        <pc:sldMkLst>
          <pc:docMk/>
          <pc:sldMk cId="2770167831" sldId="4184"/>
        </pc:sldMkLst>
      </pc:sldChg>
      <pc:sldChg chg="modSp">
        <pc:chgData name="Opolski, Johanna (VITA)" userId="d193368f-0db6-4ee9-844e-4a3185a057bb" providerId="ADAL" clId="{D3DBF25C-C06A-4766-B4A0-EF8878230398}" dt="2025-08-07T18:00:46.491" v="13772" actId="13244"/>
        <pc:sldMkLst>
          <pc:docMk/>
          <pc:sldMk cId="2868639737" sldId="4185"/>
        </pc:sldMkLst>
      </pc:sldChg>
      <pc:sldChg chg="addSp delSp modSp mod">
        <pc:chgData name="Opolski, Johanna (VITA)" userId="d193368f-0db6-4ee9-844e-4a3185a057bb" providerId="ADAL" clId="{D3DBF25C-C06A-4766-B4A0-EF8878230398}" dt="2025-08-11T13:43:28.510" v="14673" actId="962"/>
        <pc:sldMkLst>
          <pc:docMk/>
          <pc:sldMk cId="1701903867" sldId="4187"/>
        </pc:sldMkLst>
      </pc:sldChg>
      <pc:sldChg chg="addSp delSp modSp mod">
        <pc:chgData name="Opolski, Johanna (VITA)" userId="d193368f-0db6-4ee9-844e-4a3185a057bb" providerId="ADAL" clId="{D3DBF25C-C06A-4766-B4A0-EF8878230398}" dt="2025-08-07T17:16:23.415" v="13520" actId="20577"/>
        <pc:sldMkLst>
          <pc:docMk/>
          <pc:sldMk cId="1718181455" sldId="4188"/>
        </pc:sldMkLst>
      </pc:sldChg>
      <pc:sldChg chg="modSp mod">
        <pc:chgData name="Opolski, Johanna (VITA)" userId="d193368f-0db6-4ee9-844e-4a3185a057bb" providerId="ADAL" clId="{D3DBF25C-C06A-4766-B4A0-EF8878230398}" dt="2025-08-07T18:01:10.641" v="13773" actId="13244"/>
        <pc:sldMkLst>
          <pc:docMk/>
          <pc:sldMk cId="4146519570" sldId="4189"/>
        </pc:sldMkLst>
      </pc:sldChg>
      <pc:sldChg chg="addSp modSp new mod">
        <pc:chgData name="Opolski, Johanna (VITA)" userId="d193368f-0db6-4ee9-844e-4a3185a057bb" providerId="ADAL" clId="{D3DBF25C-C06A-4766-B4A0-EF8878230398}" dt="2025-08-11T12:43:34.244" v="13782" actId="13244"/>
        <pc:sldMkLst>
          <pc:docMk/>
          <pc:sldMk cId="2176656795" sldId="4190"/>
        </pc:sldMkLst>
      </pc:sldChg>
      <pc:sldChg chg="modSp mod">
        <pc:chgData name="Opolski, Johanna (VITA)" userId="d193368f-0db6-4ee9-844e-4a3185a057bb" providerId="ADAL" clId="{D3DBF25C-C06A-4766-B4A0-EF8878230398}" dt="2025-08-07T17:17:35.425" v="13569" actId="33553"/>
        <pc:sldMkLst>
          <pc:docMk/>
          <pc:sldMk cId="3311097492" sldId="4191"/>
        </pc:sldMkLst>
      </pc:sldChg>
      <pc:sldChg chg="modSp mod">
        <pc:chgData name="Opolski, Johanna (VITA)" userId="d193368f-0db6-4ee9-844e-4a3185a057bb" providerId="ADAL" clId="{D3DBF25C-C06A-4766-B4A0-EF8878230398}" dt="2025-08-07T17:17:52.037" v="13573" actId="33553"/>
        <pc:sldMkLst>
          <pc:docMk/>
          <pc:sldMk cId="2197963008" sldId="4192"/>
        </pc:sldMkLst>
      </pc:sldChg>
      <pc:sldChg chg="del">
        <pc:chgData name="Opolski, Johanna (VITA)" userId="d193368f-0db6-4ee9-844e-4a3185a057bb" providerId="ADAL" clId="{D3DBF25C-C06A-4766-B4A0-EF8878230398}" dt="2025-08-05T13:34:43.327" v="872" actId="2696"/>
        <pc:sldMkLst>
          <pc:docMk/>
          <pc:sldMk cId="3771729164" sldId="4193"/>
        </pc:sldMkLst>
      </pc:sldChg>
    </pc:docChg>
  </pc:docChgLst>
  <pc:docChgLst>
    <pc:chgData name="Opolski, Johanna (VITA)" userId="S::johanna.opolski@vita.virginia.gov::d193368f-0db6-4ee9-844e-4a3185a057bb" providerId="AD" clId="Web-{E2D92722-0E62-4D67-A368-041E207415F7}"/>
    <pc:docChg chg="modSld">
      <pc:chgData name="Opolski, Johanna (VITA)" userId="S::johanna.opolski@vita.virginia.gov::d193368f-0db6-4ee9-844e-4a3185a057bb" providerId="AD" clId="Web-{E2D92722-0E62-4D67-A368-041E207415F7}" dt="2024-07-24T14:43:43.591" v="15" actId="20577"/>
      <pc:docMkLst>
        <pc:docMk/>
      </pc:docMkLst>
      <pc:sldChg chg="modSp">
        <pc:chgData name="Opolski, Johanna (VITA)" userId="S::johanna.opolski@vita.virginia.gov::d193368f-0db6-4ee9-844e-4a3185a057bb" providerId="AD" clId="Web-{E2D92722-0E62-4D67-A368-041E207415F7}" dt="2024-07-24T14:42:29.590" v="7" actId="20577"/>
        <pc:sldMkLst>
          <pc:docMk/>
          <pc:sldMk cId="505377817" sldId="419"/>
        </pc:sldMkLst>
      </pc:sldChg>
      <pc:sldChg chg="modSp">
        <pc:chgData name="Opolski, Johanna (VITA)" userId="S::johanna.opolski@vita.virginia.gov::d193368f-0db6-4ee9-844e-4a3185a057bb" providerId="AD" clId="Web-{E2D92722-0E62-4D67-A368-041E207415F7}" dt="2024-07-24T14:43:43.591" v="15" actId="20577"/>
        <pc:sldMkLst>
          <pc:docMk/>
          <pc:sldMk cId="2159154844" sldId="423"/>
        </pc:sldMkLst>
      </pc:sldChg>
    </pc:docChg>
  </pc:docChgLst>
  <pc:docChgLst>
    <pc:chgData name="Opolski, Johanna (VITA)" userId="S::johanna.opolski@vita.virginia.gov::d193368f-0db6-4ee9-844e-4a3185a057bb" providerId="AD" clId="Web-{B971D3E4-4FAD-4146-9AA5-FE5740AD1756}"/>
    <pc:docChg chg="addSld modSld">
      <pc:chgData name="Opolski, Johanna (VITA)" userId="S::johanna.opolski@vita.virginia.gov::d193368f-0db6-4ee9-844e-4a3185a057bb" providerId="AD" clId="Web-{B971D3E4-4FAD-4146-9AA5-FE5740AD1756}" dt="2024-07-24T17:59:28.828" v="2" actId="20577"/>
      <pc:docMkLst>
        <pc:docMk/>
      </pc:docMkLst>
      <pc:sldChg chg="modSp add">
        <pc:chgData name="Opolski, Johanna (VITA)" userId="S::johanna.opolski@vita.virginia.gov::d193368f-0db6-4ee9-844e-4a3185a057bb" providerId="AD" clId="Web-{B971D3E4-4FAD-4146-9AA5-FE5740AD1756}" dt="2024-07-24T17:59:28.828" v="2" actId="20577"/>
        <pc:sldMkLst>
          <pc:docMk/>
          <pc:sldMk cId="3654051267" sldId="4159"/>
        </pc:sldMkLst>
      </pc:sldChg>
    </pc:docChg>
  </pc:docChgLst>
  <pc:docChgLst>
    <pc:chgData name="Opolski, Johanna (VITA)" userId="S::johanna.opolski@vita.virginia.gov::d193368f-0db6-4ee9-844e-4a3185a057bb" providerId="AD" clId="Web-{EFFBDA4A-BA60-4BE6-B1E6-19FC4122C9DC}"/>
    <pc:docChg chg="delSld modSld">
      <pc:chgData name="Opolski, Johanna (VITA)" userId="S::johanna.opolski@vita.virginia.gov::d193368f-0db6-4ee9-844e-4a3185a057bb" providerId="AD" clId="Web-{EFFBDA4A-BA60-4BE6-B1E6-19FC4122C9DC}" dt="2023-12-11T20:11:45.244" v="40" actId="20577"/>
      <pc:docMkLst>
        <pc:docMk/>
      </pc:docMkLst>
      <pc:sldChg chg="del">
        <pc:chgData name="Opolski, Johanna (VITA)" userId="S::johanna.opolski@vita.virginia.gov::d193368f-0db6-4ee9-844e-4a3185a057bb" providerId="AD" clId="Web-{EFFBDA4A-BA60-4BE6-B1E6-19FC4122C9DC}" dt="2023-12-11T20:11:04.196" v="19"/>
        <pc:sldMkLst>
          <pc:docMk/>
          <pc:sldMk cId="4210323518" sldId="257"/>
        </pc:sldMkLst>
      </pc:sldChg>
      <pc:sldChg chg="del">
        <pc:chgData name="Opolski, Johanna (VITA)" userId="S::johanna.opolski@vita.virginia.gov::d193368f-0db6-4ee9-844e-4a3185a057bb" providerId="AD" clId="Web-{EFFBDA4A-BA60-4BE6-B1E6-19FC4122C9DC}" dt="2023-12-11T20:11:04.618" v="20"/>
        <pc:sldMkLst>
          <pc:docMk/>
          <pc:sldMk cId="1639260362" sldId="262"/>
        </pc:sldMkLst>
      </pc:sldChg>
      <pc:sldChg chg="del">
        <pc:chgData name="Opolski, Johanna (VITA)" userId="S::johanna.opolski@vita.virginia.gov::d193368f-0db6-4ee9-844e-4a3185a057bb" providerId="AD" clId="Web-{EFFBDA4A-BA60-4BE6-B1E6-19FC4122C9DC}" dt="2023-12-11T20:11:05.853" v="21"/>
        <pc:sldMkLst>
          <pc:docMk/>
          <pc:sldMk cId="197821770" sldId="412"/>
        </pc:sldMkLst>
      </pc:sldChg>
      <pc:sldChg chg="del">
        <pc:chgData name="Opolski, Johanna (VITA)" userId="S::johanna.opolski@vita.virginia.gov::d193368f-0db6-4ee9-844e-4a3185a057bb" providerId="AD" clId="Web-{EFFBDA4A-BA60-4BE6-B1E6-19FC4122C9DC}" dt="2023-12-11T20:11:06.790" v="22"/>
        <pc:sldMkLst>
          <pc:docMk/>
          <pc:sldMk cId="1996534623" sldId="418"/>
        </pc:sldMkLst>
      </pc:sldChg>
      <pc:sldChg chg="modSp">
        <pc:chgData name="Opolski, Johanna (VITA)" userId="S::johanna.opolski@vita.virginia.gov::d193368f-0db6-4ee9-844e-4a3185a057bb" providerId="AD" clId="Web-{EFFBDA4A-BA60-4BE6-B1E6-19FC4122C9DC}" dt="2023-12-11T20:11:03.228" v="18" actId="20577"/>
        <pc:sldMkLst>
          <pc:docMk/>
          <pc:sldMk cId="505377817" sldId="419"/>
        </pc:sldMkLst>
      </pc:sldChg>
      <pc:sldChg chg="modSp">
        <pc:chgData name="Opolski, Johanna (VITA)" userId="S::johanna.opolski@vita.virginia.gov::d193368f-0db6-4ee9-844e-4a3185a057bb" providerId="AD" clId="Web-{EFFBDA4A-BA60-4BE6-B1E6-19FC4122C9DC}" dt="2023-12-11T20:11:45.244" v="40" actId="20577"/>
        <pc:sldMkLst>
          <pc:docMk/>
          <pc:sldMk cId="2159154844" sldId="423"/>
        </pc:sldMkLst>
      </pc:sldChg>
    </pc:docChg>
  </pc:docChgLst>
  <pc:docChgLst>
    <pc:chgData name="Opolski, Johanna (VITA)" userId="S::johanna.opolski@vita.virginia.gov::d193368f-0db6-4ee9-844e-4a3185a057bb" providerId="AD" clId="Web-{56090C95-5AD8-4025-BE36-2CE6DB49A650}"/>
    <pc:docChg chg="addSld modSld addMainMaster modMainMaster">
      <pc:chgData name="Opolski, Johanna (VITA)" userId="S::johanna.opolski@vita.virginia.gov::d193368f-0db6-4ee9-844e-4a3185a057bb" providerId="AD" clId="Web-{56090C95-5AD8-4025-BE36-2CE6DB49A650}" dt="2025-07-15T13:18:31.933" v="14" actId="1076"/>
      <pc:docMkLst>
        <pc:docMk/>
      </pc:docMkLst>
      <pc:sldChg chg="addSp delSp modSp add">
        <pc:chgData name="Opolski, Johanna (VITA)" userId="S::johanna.opolski@vita.virginia.gov::d193368f-0db6-4ee9-844e-4a3185a057bb" providerId="AD" clId="Web-{56090C95-5AD8-4025-BE36-2CE6DB49A650}" dt="2025-07-15T13:18:31.933" v="14" actId="1076"/>
        <pc:sldMkLst>
          <pc:docMk/>
          <pc:sldMk cId="67920279" sldId="268"/>
        </pc:sldMkLst>
      </pc:sldChg>
      <pc:sldMasterChg chg="add addSldLayout">
        <pc:chgData name="Opolski, Johanna (VITA)" userId="S::johanna.opolski@vita.virginia.gov::d193368f-0db6-4ee9-844e-4a3185a057bb" providerId="AD" clId="Web-{56090C95-5AD8-4025-BE36-2CE6DB49A650}" dt="2025-07-15T13:09:17.015" v="0"/>
        <pc:sldMasterMkLst>
          <pc:docMk/>
          <pc:sldMasterMk cId="3962849415" sldId="2147483648"/>
        </pc:sldMasterMkLst>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3877212945" sldId="2147483649"/>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083409973" sldId="2147483650"/>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60200675" sldId="2147483651"/>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3404877578" sldId="2147483652"/>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600254273" sldId="2147483653"/>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2127474340" sldId="2147483654"/>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979535829" sldId="2147483660"/>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264907035" sldId="2147483661"/>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945629921" sldId="2147483662"/>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2759528106" sldId="2147483663"/>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565925115" sldId="2147483664"/>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3088363052" sldId="2147483665"/>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3981952878" sldId="2147483666"/>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933730359" sldId="2147483668"/>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2400119912" sldId="2147483671"/>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269452147" sldId="2147483672"/>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722826147" sldId="2147483673"/>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115426278" sldId="2147483674"/>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3004119736" sldId="2147483675"/>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3719295278" sldId="2147483677"/>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291883308" sldId="2147483678"/>
          </pc:sldLayoutMkLst>
        </pc:sldLayoutChg>
        <pc:sldLayoutChg chg="add">
          <pc:chgData name="Opolski, Johanna (VITA)" userId="S::johanna.opolski@vita.virginia.gov::d193368f-0db6-4ee9-844e-4a3185a057bb" providerId="AD" clId="Web-{56090C95-5AD8-4025-BE36-2CE6DB49A650}" dt="2025-07-15T13:09:17.015" v="0"/>
          <pc:sldLayoutMkLst>
            <pc:docMk/>
            <pc:sldMasterMk cId="3962849415" sldId="2147483648"/>
            <pc:sldLayoutMk cId="1601664711" sldId="2147483679"/>
          </pc:sldLayoutMkLst>
        </pc:sldLayoutChg>
      </pc:sldMasterChg>
      <pc:sldMasterChg chg="replId modSldLayout">
        <pc:chgData name="Opolski, Johanna (VITA)" userId="S::johanna.opolski@vita.virginia.gov::d193368f-0db6-4ee9-844e-4a3185a057bb" providerId="AD" clId="Web-{56090C95-5AD8-4025-BE36-2CE6DB49A650}" dt="2025-07-15T13:09:17.015" v="0"/>
        <pc:sldMasterMkLst>
          <pc:docMk/>
          <pc:sldMasterMk cId="3693717608" sldId="2147483776"/>
        </pc:sldMasterMkLst>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3332168976" sldId="2147483777"/>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1666083871" sldId="2147483778"/>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3084831051" sldId="2147483779"/>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2415323436" sldId="2147483780"/>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2490341098" sldId="2147483781"/>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3313550719" sldId="2147483782"/>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693717608" sldId="2147483776"/>
            <pc:sldLayoutMk cId="1187187667" sldId="2147483784"/>
          </pc:sldLayoutMkLst>
        </pc:sldLayoutChg>
      </pc:sldMasterChg>
      <pc:sldMasterChg chg="replId modSldLayout">
        <pc:chgData name="Opolski, Johanna (VITA)" userId="S::johanna.opolski@vita.virginia.gov::d193368f-0db6-4ee9-844e-4a3185a057bb" providerId="AD" clId="Web-{56090C95-5AD8-4025-BE36-2CE6DB49A650}" dt="2025-07-15T13:09:17.015" v="0"/>
        <pc:sldMasterMkLst>
          <pc:docMk/>
          <pc:sldMasterMk cId="3005839602" sldId="2147483783"/>
        </pc:sldMasterMkLst>
        <pc:sldLayoutChg chg="replId">
          <pc:chgData name="Opolski, Johanna (VITA)" userId="S::johanna.opolski@vita.virginia.gov::d193368f-0db6-4ee9-844e-4a3185a057bb" providerId="AD" clId="Web-{56090C95-5AD8-4025-BE36-2CE6DB49A650}" dt="2025-07-15T13:09:17.015" v="0"/>
          <pc:sldLayoutMkLst>
            <pc:docMk/>
            <pc:sldMasterMk cId="3005839602" sldId="2147483783"/>
            <pc:sldLayoutMk cId="817825917" sldId="2147483785"/>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005839602" sldId="2147483783"/>
            <pc:sldLayoutMk cId="1910523086" sldId="2147483786"/>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005839602" sldId="2147483783"/>
            <pc:sldLayoutMk cId="2669153869" sldId="2147483787"/>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005839602" sldId="2147483783"/>
            <pc:sldLayoutMk cId="1456303394" sldId="2147483788"/>
          </pc:sldLayoutMkLst>
        </pc:sldLayoutChg>
        <pc:sldLayoutChg chg="replId">
          <pc:chgData name="Opolski, Johanna (VITA)" userId="S::johanna.opolski@vita.virginia.gov::d193368f-0db6-4ee9-844e-4a3185a057bb" providerId="AD" clId="Web-{56090C95-5AD8-4025-BE36-2CE6DB49A650}" dt="2025-07-15T13:09:17.015" v="0"/>
          <pc:sldLayoutMkLst>
            <pc:docMk/>
            <pc:sldMasterMk cId="3005839602" sldId="2147483783"/>
            <pc:sldLayoutMk cId="3439795314" sldId="2147483789"/>
          </pc:sldLayoutMkLst>
        </pc:sldLayoutChg>
      </pc:sldMasterChg>
    </pc:docChg>
  </pc:docChgLst>
  <pc:docChgLst>
    <pc:chgData name="Burgess, Kendra (VITA)" userId="S::kendra.burgess@vita.virginia.gov::b01f9ed5-21e6-480c-bbf0-087a56c9f874" providerId="AD" clId="Web-{1FA2CEB4-19EB-423F-80ED-CABB5D3AFA33}"/>
    <pc:docChg chg="modSld">
      <pc:chgData name="Burgess, Kendra (VITA)" userId="S::kendra.burgess@vita.virginia.gov::b01f9ed5-21e6-480c-bbf0-087a56c9f874" providerId="AD" clId="Web-{1FA2CEB4-19EB-423F-80ED-CABB5D3AFA33}" dt="2025-08-04T18:03:02.807" v="11" actId="20577"/>
      <pc:docMkLst>
        <pc:docMk/>
      </pc:docMkLst>
      <pc:sldChg chg="modSp">
        <pc:chgData name="Burgess, Kendra (VITA)" userId="S::kendra.burgess@vita.virginia.gov::b01f9ed5-21e6-480c-bbf0-087a56c9f874" providerId="AD" clId="Web-{1FA2CEB4-19EB-423F-80ED-CABB5D3AFA33}" dt="2025-08-04T18:03:02.807" v="11" actId="20577"/>
        <pc:sldMkLst>
          <pc:docMk/>
          <pc:sldMk cId="4164664491" sldId="298"/>
        </pc:sldMkLst>
      </pc:sldChg>
    </pc:docChg>
  </pc:docChgLst>
  <pc:docChgLst>
    <pc:chgData name="Burgess, Kendra (VITA)" userId="S::kendra.burgess@vita.virginia.gov::b01f9ed5-21e6-480c-bbf0-087a56c9f874" providerId="AD" clId="Web-{9C6A5F9C-8D10-47AD-AEAB-61DD5A644F3D}"/>
    <pc:docChg chg="addSld modSld sldOrd">
      <pc:chgData name="Burgess, Kendra (VITA)" userId="S::kendra.burgess@vita.virginia.gov::b01f9ed5-21e6-480c-bbf0-087a56c9f874" providerId="AD" clId="Web-{9C6A5F9C-8D10-47AD-AEAB-61DD5A644F3D}" dt="2025-08-04T19:13:38.133" v="242" actId="20577"/>
      <pc:docMkLst>
        <pc:docMk/>
      </pc:docMkLst>
      <pc:sldChg chg="modSp">
        <pc:chgData name="Burgess, Kendra (VITA)" userId="S::kendra.burgess@vita.virginia.gov::b01f9ed5-21e6-480c-bbf0-087a56c9f874" providerId="AD" clId="Web-{9C6A5F9C-8D10-47AD-AEAB-61DD5A644F3D}" dt="2025-08-04T19:13:38.133" v="242" actId="20577"/>
        <pc:sldMkLst>
          <pc:docMk/>
          <pc:sldMk cId="3846033242" sldId="257"/>
        </pc:sldMkLst>
      </pc:sldChg>
      <pc:sldChg chg="delSp modSp new ord">
        <pc:chgData name="Burgess, Kendra (VITA)" userId="S::kendra.burgess@vita.virginia.gov::b01f9ed5-21e6-480c-bbf0-087a56c9f874" providerId="AD" clId="Web-{9C6A5F9C-8D10-47AD-AEAB-61DD5A644F3D}" dt="2025-08-04T18:23:18.951" v="92" actId="20577"/>
        <pc:sldMkLst>
          <pc:docMk/>
          <pc:sldMk cId="2754259198" sldId="4181"/>
        </pc:sldMkLst>
      </pc:sldChg>
      <pc:sldChg chg="addSp delSp modSp new">
        <pc:chgData name="Burgess, Kendra (VITA)" userId="S::kendra.burgess@vita.virginia.gov::b01f9ed5-21e6-480c-bbf0-087a56c9f874" providerId="AD" clId="Web-{9C6A5F9C-8D10-47AD-AEAB-61DD5A644F3D}" dt="2025-08-04T18:27:27.361" v="179" actId="1076"/>
        <pc:sldMkLst>
          <pc:docMk/>
          <pc:sldMk cId="402021042" sldId="4182"/>
        </pc:sldMkLst>
      </pc:sldChg>
      <pc:sldChg chg="addSp delSp modSp new ord">
        <pc:chgData name="Burgess, Kendra (VITA)" userId="S::kendra.burgess@vita.virginia.gov::b01f9ed5-21e6-480c-bbf0-087a56c9f874" providerId="AD" clId="Web-{9C6A5F9C-8D10-47AD-AEAB-61DD5A644F3D}" dt="2025-08-04T18:26:48.641" v="170" actId="20577"/>
        <pc:sldMkLst>
          <pc:docMk/>
          <pc:sldMk cId="3124911278" sldId="4183"/>
        </pc:sldMkLst>
      </pc:sldChg>
      <pc:sldChg chg="addSp delSp modSp new">
        <pc:chgData name="Burgess, Kendra (VITA)" userId="S::kendra.burgess@vita.virginia.gov::b01f9ed5-21e6-480c-bbf0-087a56c9f874" providerId="AD" clId="Web-{9C6A5F9C-8D10-47AD-AEAB-61DD5A644F3D}" dt="2025-08-04T18:28:44.189" v="201" actId="1076"/>
        <pc:sldMkLst>
          <pc:docMk/>
          <pc:sldMk cId="2770167831" sldId="4184"/>
        </pc:sldMkLst>
      </pc:sldChg>
      <pc:sldChg chg="delSp modSp new">
        <pc:chgData name="Burgess, Kendra (VITA)" userId="S::kendra.burgess@vita.virginia.gov::b01f9ed5-21e6-480c-bbf0-087a56c9f874" providerId="AD" clId="Web-{9C6A5F9C-8D10-47AD-AEAB-61DD5A644F3D}" dt="2025-08-04T18:30:14.799" v="217" actId="20577"/>
        <pc:sldMkLst>
          <pc:docMk/>
          <pc:sldMk cId="2868639737" sldId="4185"/>
        </pc:sldMkLst>
      </pc:sldChg>
      <pc:sldChg chg="modSp new">
        <pc:chgData name="Burgess, Kendra (VITA)" userId="S::kendra.burgess@vita.virginia.gov::b01f9ed5-21e6-480c-bbf0-087a56c9f874" providerId="AD" clId="Web-{9C6A5F9C-8D10-47AD-AEAB-61DD5A644F3D}" dt="2025-08-04T18:31:32.753" v="227" actId="20577"/>
        <pc:sldMkLst>
          <pc:docMk/>
          <pc:sldMk cId="875960922" sldId="4186"/>
        </pc:sldMkLst>
      </pc:sldChg>
    </pc:docChg>
  </pc:docChgLst>
  <pc:docChgLst>
    <pc:chgData name="Opolski, Johanna (VITA)" userId="S::johanna.opolski@vita.virginia.gov::d193368f-0db6-4ee9-844e-4a3185a057bb" providerId="AD" clId="Web-{490FA98C-031D-4B5C-A34D-A3738C43047C}"/>
    <pc:docChg chg="modSld">
      <pc:chgData name="Opolski, Johanna (VITA)" userId="S::johanna.opolski@vita.virginia.gov::d193368f-0db6-4ee9-844e-4a3185a057bb" providerId="AD" clId="Web-{490FA98C-031D-4B5C-A34D-A3738C43047C}" dt="2024-07-24T14:58:32.555" v="25" actId="20577"/>
      <pc:docMkLst>
        <pc:docMk/>
      </pc:docMkLst>
      <pc:sldChg chg="modSp">
        <pc:chgData name="Opolski, Johanna (VITA)" userId="S::johanna.opolski@vita.virginia.gov::d193368f-0db6-4ee9-844e-4a3185a057bb" providerId="AD" clId="Web-{490FA98C-031D-4B5C-A34D-A3738C43047C}" dt="2024-07-24T14:58:01.336" v="15" actId="20577"/>
        <pc:sldMkLst>
          <pc:docMk/>
          <pc:sldMk cId="505377817" sldId="419"/>
        </pc:sldMkLst>
      </pc:sldChg>
      <pc:sldChg chg="modSp">
        <pc:chgData name="Opolski, Johanna (VITA)" userId="S::johanna.opolski@vita.virginia.gov::d193368f-0db6-4ee9-844e-4a3185a057bb" providerId="AD" clId="Web-{490FA98C-031D-4B5C-A34D-A3738C43047C}" dt="2024-07-24T14:58:32.555" v="25" actId="20577"/>
        <pc:sldMkLst>
          <pc:docMk/>
          <pc:sldMk cId="2159154844" sldId="423"/>
        </pc:sldMkLst>
      </pc:sldChg>
    </pc:docChg>
  </pc:docChgLst>
  <pc:docChgLst>
    <pc:chgData name="Kropka, Joshua (VITA)" userId="df996276-23cc-4e1c-93d8-ed5b39eec526" providerId="ADAL" clId="{4AEEBB01-7EC1-40F3-8C21-B5D7851BDBDA}"/>
    <pc:docChg chg="modSld">
      <pc:chgData name="Kropka, Joshua (VITA)" userId="df996276-23cc-4e1c-93d8-ed5b39eec526" providerId="ADAL" clId="{4AEEBB01-7EC1-40F3-8C21-B5D7851BDBDA}" dt="2025-08-06T14:47:59.465" v="380"/>
      <pc:docMkLst>
        <pc:docMk/>
      </pc:docMkLst>
      <pc:sldChg chg="modSp mod">
        <pc:chgData name="Kropka, Joshua (VITA)" userId="df996276-23cc-4e1c-93d8-ed5b39eec526" providerId="ADAL" clId="{4AEEBB01-7EC1-40F3-8C21-B5D7851BDBDA}" dt="2025-08-06T14:47:59.465" v="380"/>
        <pc:sldMkLst>
          <pc:docMk/>
          <pc:sldMk cId="4100398212" sldId="422"/>
        </pc:sldMkLst>
      </pc:sldChg>
      <pc:sldChg chg="modSp mod">
        <pc:chgData name="Kropka, Joshua (VITA)" userId="df996276-23cc-4e1c-93d8-ed5b39eec526" providerId="ADAL" clId="{4AEEBB01-7EC1-40F3-8C21-B5D7851BDBDA}" dt="2025-07-22T14:54:32.238" v="366" actId="20577"/>
        <pc:sldMkLst>
          <pc:docMk/>
          <pc:sldMk cId="2847306997" sldId="518"/>
        </pc:sldMkLst>
      </pc:sldChg>
      <pc:sldChg chg="modSp mod">
        <pc:chgData name="Kropka, Joshua (VITA)" userId="df996276-23cc-4e1c-93d8-ed5b39eec526" providerId="ADAL" clId="{4AEEBB01-7EC1-40F3-8C21-B5D7851BDBDA}" dt="2025-08-06T14:47:22.392" v="372" actId="20577"/>
        <pc:sldMkLst>
          <pc:docMk/>
          <pc:sldMk cId="2607819144" sldId="4176"/>
        </pc:sldMkLst>
      </pc:sldChg>
    </pc:docChg>
  </pc:docChgLst>
  <pc:docChgLst>
    <pc:chgData name="Opolski, Johanna (VITA)" userId="S::johanna.opolski@vita.virginia.gov::d193368f-0db6-4ee9-844e-4a3185a057bb" providerId="AD" clId="Web-{5C116842-B56E-402F-AC05-02C1C5569378}"/>
    <pc:docChg chg="modSld">
      <pc:chgData name="Opolski, Johanna (VITA)" userId="S::johanna.opolski@vita.virginia.gov::d193368f-0db6-4ee9-844e-4a3185a057bb" providerId="AD" clId="Web-{5C116842-B56E-402F-AC05-02C1C5569378}" dt="2024-07-24T17:39:05.972" v="14" actId="20577"/>
      <pc:docMkLst>
        <pc:docMk/>
      </pc:docMkLst>
      <pc:sldChg chg="modSp">
        <pc:chgData name="Opolski, Johanna (VITA)" userId="S::johanna.opolski@vita.virginia.gov::d193368f-0db6-4ee9-844e-4a3185a057bb" providerId="AD" clId="Web-{5C116842-B56E-402F-AC05-02C1C5569378}" dt="2024-07-24T17:38:42.879" v="4" actId="20577"/>
        <pc:sldMkLst>
          <pc:docMk/>
          <pc:sldMk cId="505377817" sldId="419"/>
        </pc:sldMkLst>
      </pc:sldChg>
      <pc:sldChg chg="modSp">
        <pc:chgData name="Opolski, Johanna (VITA)" userId="S::johanna.opolski@vita.virginia.gov::d193368f-0db6-4ee9-844e-4a3185a057bb" providerId="AD" clId="Web-{5C116842-B56E-402F-AC05-02C1C5569378}" dt="2024-07-24T17:39:05.972" v="14" actId="20577"/>
        <pc:sldMkLst>
          <pc:docMk/>
          <pc:sldMk cId="2159154844" sldId="4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ovgov-my.sharepoint.com/personal/john_c_delgrosso_vita_virginia_gov/Documents/Desktop/OS%20Distribution_July%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ovgov-my.sharepoint.com/personal/john_c_delgrosso_vita_virginia_gov/Documents/Desktop/OS%20Distribution_July%20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b="1">
                <a:solidFill>
                  <a:schemeClr val="tx1">
                    <a:lumMod val="50000"/>
                  </a:schemeClr>
                </a:solidFill>
              </a:rPr>
              <a:t>Percent</a:t>
            </a:r>
            <a:r>
              <a:rPr lang="en-US" b="1" baseline="0">
                <a:solidFill>
                  <a:schemeClr val="tx1">
                    <a:lumMod val="50000"/>
                  </a:schemeClr>
                </a:solidFill>
              </a:rPr>
              <a:t> of MS Server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pieChart>
        <c:varyColors val="1"/>
        <c:ser>
          <c:idx val="0"/>
          <c:order val="0"/>
          <c:tx>
            <c:strRef>
              <c:f>Sheet1!$E$2</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F4-4486-9D07-1177287F94E5}"/>
              </c:ext>
            </c:extLst>
          </c:dPt>
          <c:dPt>
            <c:idx val="1"/>
            <c:bubble3D val="0"/>
            <c:spPr>
              <a:solidFill>
                <a:srgbClr val="D8B6CF"/>
              </a:solidFill>
              <a:ln w="19050">
                <a:solidFill>
                  <a:schemeClr val="lt1"/>
                </a:solidFill>
              </a:ln>
              <a:effectLst/>
            </c:spPr>
            <c:extLst>
              <c:ext xmlns:c16="http://schemas.microsoft.com/office/drawing/2014/chart" uri="{C3380CC4-5D6E-409C-BE32-E72D297353CC}">
                <c16:uniqueId val="{00000003-B0F4-4486-9D07-1177287F94E5}"/>
              </c:ext>
            </c:extLst>
          </c:dPt>
          <c:dPt>
            <c:idx val="2"/>
            <c:bubble3D val="0"/>
            <c:spPr>
              <a:solidFill>
                <a:srgbClr val="FFDE7F"/>
              </a:solidFill>
              <a:ln w="19050">
                <a:solidFill>
                  <a:schemeClr val="lt1"/>
                </a:solidFill>
              </a:ln>
              <a:effectLst/>
            </c:spPr>
            <c:extLst>
              <c:ext xmlns:c16="http://schemas.microsoft.com/office/drawing/2014/chart" uri="{C3380CC4-5D6E-409C-BE32-E72D297353CC}">
                <c16:uniqueId val="{00000005-B0F4-4486-9D07-1177287F94E5}"/>
              </c:ext>
            </c:extLst>
          </c:dPt>
          <c:dPt>
            <c:idx val="3"/>
            <c:bubble3D val="0"/>
            <c:spPr>
              <a:solidFill>
                <a:srgbClr val="91D8AE"/>
              </a:solidFill>
              <a:ln w="19050">
                <a:solidFill>
                  <a:schemeClr val="lt1"/>
                </a:solidFill>
              </a:ln>
              <a:effectLst/>
            </c:spPr>
            <c:extLst>
              <c:ext xmlns:c16="http://schemas.microsoft.com/office/drawing/2014/chart" uri="{C3380CC4-5D6E-409C-BE32-E72D297353CC}">
                <c16:uniqueId val="{00000007-B0F4-4486-9D07-1177287F94E5}"/>
              </c:ext>
            </c:extLst>
          </c:dPt>
          <c:dPt>
            <c:idx val="4"/>
            <c:bubble3D val="0"/>
            <c:spPr>
              <a:solidFill>
                <a:srgbClr val="91D8AE"/>
              </a:solidFill>
              <a:ln w="19050">
                <a:solidFill>
                  <a:schemeClr val="lt1"/>
                </a:solidFill>
              </a:ln>
              <a:effectLst/>
            </c:spPr>
            <c:extLst>
              <c:ext xmlns:c16="http://schemas.microsoft.com/office/drawing/2014/chart" uri="{C3380CC4-5D6E-409C-BE32-E72D297353CC}">
                <c16:uniqueId val="{00000009-B0F4-4486-9D07-1177287F94E5}"/>
              </c:ext>
            </c:extLst>
          </c:dPt>
          <c:dLbls>
            <c:dLbl>
              <c:idx val="0"/>
              <c:layout>
                <c:manualLayout>
                  <c:x val="-0.24864230090496708"/>
                  <c:y val="-2.5884568933524411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4593381908030557"/>
                      <c:h val="6.4376153651544019E-2"/>
                    </c:manualLayout>
                  </c15:layout>
                </c:ext>
                <c:ext xmlns:c16="http://schemas.microsoft.com/office/drawing/2014/chart" uri="{C3380CC4-5D6E-409C-BE32-E72D297353CC}">
                  <c16:uniqueId val="{00000001-B0F4-4486-9D07-1177287F94E5}"/>
                </c:ext>
              </c:extLst>
            </c:dLbl>
            <c:dLbl>
              <c:idx val="1"/>
              <c:showLegendKey val="0"/>
              <c:showVal val="1"/>
              <c:showCatName val="1"/>
              <c:showSerName val="0"/>
              <c:showPercent val="0"/>
              <c:showBubbleSize val="0"/>
              <c:extLst>
                <c:ext xmlns:c15="http://schemas.microsoft.com/office/drawing/2012/chart" uri="{CE6537A1-D6FC-4f65-9D91-7224C49458BB}">
                  <c15:layout>
                    <c:manualLayout>
                      <c:w val="0.30901036750749517"/>
                      <c:h val="0.14912471008188161"/>
                    </c:manualLayout>
                  </c15:layout>
                </c:ext>
                <c:ext xmlns:c16="http://schemas.microsoft.com/office/drawing/2014/chart" uri="{C3380CC4-5D6E-409C-BE32-E72D297353CC}">
                  <c16:uniqueId val="{00000003-B0F4-4486-9D07-1177287F94E5}"/>
                </c:ext>
              </c:extLst>
            </c:dLbl>
            <c:dLbl>
              <c:idx val="2"/>
              <c:layout>
                <c:manualLayout>
                  <c:x val="-2.225102430543334E-2"/>
                  <c:y val="9.10238108503144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F4-4486-9D07-1177287F94E5}"/>
                </c:ext>
              </c:extLst>
            </c:dLbl>
            <c:dLbl>
              <c:idx val="3"/>
              <c:layout>
                <c:manualLayout>
                  <c:x val="3.139039044768227E-3"/>
                  <c:y val="-0.25597601908340545"/>
                </c:manualLayout>
              </c:layout>
              <c:showLegendKey val="0"/>
              <c:showVal val="1"/>
              <c:showCatName val="1"/>
              <c:showSerName val="0"/>
              <c:showPercent val="0"/>
              <c:showBubbleSize val="0"/>
              <c:extLst>
                <c:ext xmlns:c15="http://schemas.microsoft.com/office/drawing/2012/chart" uri="{CE6537A1-D6FC-4f65-9D91-7224C49458BB}">
                  <c15:layout>
                    <c:manualLayout>
                      <c:w val="0.38606571872425782"/>
                      <c:h val="0.19441443684749007"/>
                    </c:manualLayout>
                  </c15:layout>
                </c:ext>
                <c:ext xmlns:c16="http://schemas.microsoft.com/office/drawing/2014/chart" uri="{C3380CC4-5D6E-409C-BE32-E72D297353CC}">
                  <c16:uniqueId val="{00000007-B0F4-4486-9D07-1177287F94E5}"/>
                </c:ext>
              </c:extLst>
            </c:dLbl>
            <c:dLbl>
              <c:idx val="4"/>
              <c:layout>
                <c:manualLayout>
                  <c:x val="0.21046789833191343"/>
                  <c:y val="0.17195583179940463"/>
                </c:manualLayout>
              </c:layout>
              <c:showLegendKey val="0"/>
              <c:showVal val="1"/>
              <c:showCatName val="1"/>
              <c:showSerName val="0"/>
              <c:showPercent val="0"/>
              <c:showBubbleSize val="0"/>
              <c:extLst>
                <c:ext xmlns:c15="http://schemas.microsoft.com/office/drawing/2012/chart" uri="{CE6537A1-D6FC-4f65-9D91-7224C49458BB}">
                  <c15:layout>
                    <c:manualLayout>
                      <c:w val="0.2703511981257064"/>
                      <c:h val="0.19441443684749007"/>
                    </c:manualLayout>
                  </c15:layout>
                </c:ext>
                <c:ext xmlns:c16="http://schemas.microsoft.com/office/drawing/2014/chart" uri="{C3380CC4-5D6E-409C-BE32-E72D297353CC}">
                  <c16:uniqueId val="{00000009-B0F4-4486-9D07-1177287F94E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Sheet1!$B$3:$B$7</c:f>
              <c:strCache>
                <c:ptCount val="5"/>
                <c:pt idx="0">
                  <c:v>OS2008</c:v>
                </c:pt>
                <c:pt idx="1">
                  <c:v>OS2012</c:v>
                </c:pt>
                <c:pt idx="2">
                  <c:v>OS2016</c:v>
                </c:pt>
                <c:pt idx="3">
                  <c:v>OS2019</c:v>
                </c:pt>
                <c:pt idx="4">
                  <c:v>OS2022</c:v>
                </c:pt>
              </c:strCache>
            </c:strRef>
          </c:cat>
          <c:val>
            <c:numRef>
              <c:f>Sheet1!$E$3:$E$7</c:f>
              <c:numCache>
                <c:formatCode>0.0%</c:formatCode>
                <c:ptCount val="5"/>
                <c:pt idx="0">
                  <c:v>1.2706480304955528E-3</c:v>
                </c:pt>
                <c:pt idx="1">
                  <c:v>4.2354934349851756E-2</c:v>
                </c:pt>
                <c:pt idx="2">
                  <c:v>0.13765353663701821</c:v>
                </c:pt>
                <c:pt idx="3">
                  <c:v>0.58661584074544681</c:v>
                </c:pt>
                <c:pt idx="4">
                  <c:v>0.23210504023718764</c:v>
                </c:pt>
              </c:numCache>
            </c:numRef>
          </c:val>
          <c:extLst>
            <c:ext xmlns:c16="http://schemas.microsoft.com/office/drawing/2014/chart" uri="{C3380CC4-5D6E-409C-BE32-E72D297353CC}">
              <c16:uniqueId val="{0000000A-B0F4-4486-9D07-1177287F94E5}"/>
            </c:ext>
          </c:extLst>
        </c:ser>
        <c:ser>
          <c:idx val="1"/>
          <c:order val="1"/>
          <c:tx>
            <c:strRef>
              <c:f>Sheet1!$E$2</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B0F4-4486-9D07-1177287F94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B0F4-4486-9D07-1177287F94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B0F4-4486-9D07-1177287F94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B0F4-4486-9D07-1177287F94E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B0F4-4486-9D07-1177287F94E5}"/>
              </c:ext>
            </c:extLst>
          </c:dPt>
          <c:cat>
            <c:strRef>
              <c:f>Sheet1!$B$3:$B$7</c:f>
              <c:strCache>
                <c:ptCount val="5"/>
                <c:pt idx="0">
                  <c:v>OS2008</c:v>
                </c:pt>
                <c:pt idx="1">
                  <c:v>OS2012</c:v>
                </c:pt>
                <c:pt idx="2">
                  <c:v>OS2016</c:v>
                </c:pt>
                <c:pt idx="3">
                  <c:v>OS2019</c:v>
                </c:pt>
                <c:pt idx="4">
                  <c:v>OS2022</c:v>
                </c:pt>
              </c:strCache>
            </c:strRef>
          </c:cat>
          <c:val>
            <c:numRef>
              <c:f>Sheet1!$E$3:$E$7</c:f>
              <c:numCache>
                <c:formatCode>0.0%</c:formatCode>
                <c:ptCount val="5"/>
                <c:pt idx="0">
                  <c:v>1.2706480304955528E-3</c:v>
                </c:pt>
                <c:pt idx="1">
                  <c:v>4.2354934349851756E-2</c:v>
                </c:pt>
                <c:pt idx="2">
                  <c:v>0.13765353663701821</c:v>
                </c:pt>
                <c:pt idx="3">
                  <c:v>0.58661584074544681</c:v>
                </c:pt>
                <c:pt idx="4">
                  <c:v>0.23210504023718764</c:v>
                </c:pt>
              </c:numCache>
            </c:numRef>
          </c:val>
          <c:extLst>
            <c:ext xmlns:c16="http://schemas.microsoft.com/office/drawing/2014/chart" uri="{C3380CC4-5D6E-409C-BE32-E72D297353CC}">
              <c16:uniqueId val="{00000015-B0F4-4486-9D07-1177287F94E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b="1">
                <a:solidFill>
                  <a:schemeClr val="tx1">
                    <a:lumMod val="50000"/>
                  </a:schemeClr>
                </a:solidFill>
              </a:rPr>
              <a:t>Percent of</a:t>
            </a:r>
            <a:r>
              <a:rPr lang="en-US" b="1" baseline="0">
                <a:solidFill>
                  <a:schemeClr val="tx1">
                    <a:lumMod val="50000"/>
                  </a:schemeClr>
                </a:solidFill>
              </a:rPr>
              <a:t> Oracle Linux</a:t>
            </a:r>
            <a:endParaRPr lang="en-US" b="1">
              <a:solidFill>
                <a:schemeClr val="tx1">
                  <a:lumMod val="50000"/>
                </a:schemeClr>
              </a:solidFill>
            </a:endParaRPr>
          </a:p>
        </c:rich>
      </c:tx>
      <c:layout>
        <c:manualLayout>
          <c:xMode val="edge"/>
          <c:yMode val="edge"/>
          <c:x val="0.14469613000079337"/>
          <c:y val="2.256322366284029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pieChart>
        <c:varyColors val="1"/>
        <c:ser>
          <c:idx val="0"/>
          <c:order val="0"/>
          <c:tx>
            <c:strRef>
              <c:f>Sheet1!$H$28</c:f>
              <c:strCache>
                <c:ptCount val="1"/>
                <c:pt idx="0">
                  <c:v>Percent</c:v>
                </c:pt>
              </c:strCache>
            </c:strRef>
          </c:tx>
          <c:dPt>
            <c:idx val="0"/>
            <c:bubble3D val="0"/>
            <c:spPr>
              <a:solidFill>
                <a:srgbClr val="FFDE7F"/>
              </a:solidFill>
              <a:ln w="19050">
                <a:solidFill>
                  <a:schemeClr val="lt1"/>
                </a:solidFill>
              </a:ln>
              <a:effectLst/>
            </c:spPr>
            <c:extLst>
              <c:ext xmlns:c16="http://schemas.microsoft.com/office/drawing/2014/chart" uri="{C3380CC4-5D6E-409C-BE32-E72D297353CC}">
                <c16:uniqueId val="{00000001-B5CA-4EC2-8C2C-8D9D91A3B149}"/>
              </c:ext>
            </c:extLst>
          </c:dPt>
          <c:dPt>
            <c:idx val="1"/>
            <c:bubble3D val="0"/>
            <c:spPr>
              <a:solidFill>
                <a:srgbClr val="91D8AE"/>
              </a:solidFill>
              <a:ln w="19050">
                <a:solidFill>
                  <a:schemeClr val="lt1"/>
                </a:solidFill>
              </a:ln>
              <a:effectLst/>
            </c:spPr>
            <c:extLst>
              <c:ext xmlns:c16="http://schemas.microsoft.com/office/drawing/2014/chart" uri="{C3380CC4-5D6E-409C-BE32-E72D297353CC}">
                <c16:uniqueId val="{00000003-B5CA-4EC2-8C2C-8D9D91A3B1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CA-4EC2-8C2C-8D9D91A3B149}"/>
              </c:ext>
            </c:extLst>
          </c:dPt>
          <c:dLbls>
            <c:dLbl>
              <c:idx val="0"/>
              <c:layout>
                <c:manualLayout>
                  <c:x val="-9.6654954539425686E-2"/>
                  <c:y val="6.476383501107616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896781293526873"/>
                      <c:h val="0.23242336434344971"/>
                    </c:manualLayout>
                  </c15:layout>
                </c:ext>
                <c:ext xmlns:c16="http://schemas.microsoft.com/office/drawing/2014/chart" uri="{C3380CC4-5D6E-409C-BE32-E72D297353CC}">
                  <c16:uniqueId val="{00000001-B5CA-4EC2-8C2C-8D9D91A3B149}"/>
                </c:ext>
              </c:extLst>
            </c:dLbl>
            <c:dLbl>
              <c:idx val="1"/>
              <c:layout>
                <c:manualLayout>
                  <c:x val="0.26043790635180092"/>
                  <c:y val="-0.24845387577460473"/>
                </c:manualLayout>
              </c:layout>
              <c:showLegendKey val="0"/>
              <c:showVal val="1"/>
              <c:showCatName val="1"/>
              <c:showSerName val="0"/>
              <c:showPercent val="0"/>
              <c:showBubbleSize val="0"/>
              <c:extLst>
                <c:ext xmlns:c15="http://schemas.microsoft.com/office/drawing/2012/chart" uri="{CE6537A1-D6FC-4f65-9D91-7224C49458BB}">
                  <c15:layout>
                    <c:manualLayout>
                      <c:w val="0.33705349054111156"/>
                      <c:h val="0.22138734408764033"/>
                    </c:manualLayout>
                  </c15:layout>
                </c:ext>
                <c:ext xmlns:c16="http://schemas.microsoft.com/office/drawing/2014/chart" uri="{C3380CC4-5D6E-409C-BE32-E72D297353CC}">
                  <c16:uniqueId val="{00000003-B5CA-4EC2-8C2C-8D9D91A3B149}"/>
                </c:ext>
              </c:extLst>
            </c:dLbl>
            <c:dLbl>
              <c:idx val="2"/>
              <c:layout>
                <c:manualLayout>
                  <c:x val="-0.15437667312962186"/>
                  <c:y val="4.3655177722261768E-2"/>
                </c:manualLayout>
              </c:layout>
              <c:showLegendKey val="0"/>
              <c:showVal val="1"/>
              <c:showCatName val="1"/>
              <c:showSerName val="0"/>
              <c:showPercent val="0"/>
              <c:showBubbleSize val="0"/>
              <c:extLst>
                <c:ext xmlns:c15="http://schemas.microsoft.com/office/drawing/2012/chart" uri="{CE6537A1-D6FC-4f65-9D91-7224C49458BB}">
                  <c15:layout>
                    <c:manualLayout>
                      <c:w val="0.30130845816828522"/>
                      <c:h val="0.23625873339202152"/>
                    </c:manualLayout>
                  </c15:layout>
                </c:ext>
                <c:ext xmlns:c16="http://schemas.microsoft.com/office/drawing/2014/chart" uri="{C3380CC4-5D6E-409C-BE32-E72D297353CC}">
                  <c16:uniqueId val="{00000005-B5CA-4EC2-8C2C-8D9D91A3B14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Sheet1!$F$29:$F$31</c:f>
              <c:strCache>
                <c:ptCount val="3"/>
                <c:pt idx="0">
                  <c:v>Oracle Linux 7.x</c:v>
                </c:pt>
                <c:pt idx="1">
                  <c:v>Oracle Linux 8.x</c:v>
                </c:pt>
                <c:pt idx="2">
                  <c:v>Oracle Linux 9.x</c:v>
                </c:pt>
              </c:strCache>
            </c:strRef>
          </c:cat>
          <c:val>
            <c:numRef>
              <c:f>Sheet1!$H$29:$H$31</c:f>
              <c:numCache>
                <c:formatCode>0.0%</c:formatCode>
                <c:ptCount val="3"/>
                <c:pt idx="0">
                  <c:v>0.11422413793103449</c:v>
                </c:pt>
                <c:pt idx="1">
                  <c:v>0.88146551724137934</c:v>
                </c:pt>
                <c:pt idx="2">
                  <c:v>4.3103448275862068E-3</c:v>
                </c:pt>
              </c:numCache>
            </c:numRef>
          </c:val>
          <c:extLst>
            <c:ext xmlns:c16="http://schemas.microsoft.com/office/drawing/2014/chart" uri="{C3380CC4-5D6E-409C-BE32-E72D297353CC}">
              <c16:uniqueId val="{00000006-B5CA-4EC2-8C2C-8D9D91A3B14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b="1">
                <a:solidFill>
                  <a:schemeClr val="tx1">
                    <a:lumMod val="50000"/>
                  </a:schemeClr>
                </a:solidFill>
              </a:rPr>
              <a:t>Percent of Red</a:t>
            </a:r>
            <a:r>
              <a:rPr lang="en-US" b="1" baseline="0">
                <a:solidFill>
                  <a:schemeClr val="tx1">
                    <a:lumMod val="50000"/>
                  </a:schemeClr>
                </a:solidFill>
              </a:rPr>
              <a:t> Hat Enterprise Linux</a:t>
            </a:r>
            <a:endParaRPr lang="en-US" b="1">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29898655788906409"/>
          <c:y val="0"/>
          <c:w val="0.59094711010153278"/>
          <c:h val="0.98807726395925477"/>
        </c:manualLayout>
      </c:layout>
      <c:pieChart>
        <c:varyColors val="1"/>
        <c:ser>
          <c:idx val="1"/>
          <c:order val="1"/>
          <c:tx>
            <c:strRef>
              <c:f>Sheet1!$H$36</c:f>
              <c:strCache>
                <c:ptCount val="1"/>
                <c:pt idx="0">
                  <c:v>Percent</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4741-4DA3-94E6-5B823AAA23A0}"/>
              </c:ext>
            </c:extLst>
          </c:dPt>
          <c:dPt>
            <c:idx val="1"/>
            <c:bubble3D val="0"/>
            <c:spPr>
              <a:solidFill>
                <a:srgbClr val="D8B6CF"/>
              </a:solidFill>
              <a:ln w="19050">
                <a:solidFill>
                  <a:schemeClr val="lt1"/>
                </a:solidFill>
              </a:ln>
              <a:effectLst/>
            </c:spPr>
            <c:extLst>
              <c:ext xmlns:c16="http://schemas.microsoft.com/office/drawing/2014/chart" uri="{C3380CC4-5D6E-409C-BE32-E72D297353CC}">
                <c16:uniqueId val="{00000003-4741-4DA3-94E6-5B823AAA23A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741-4DA3-94E6-5B823AAA23A0}"/>
              </c:ext>
            </c:extLst>
          </c:dPt>
          <c:dPt>
            <c:idx val="3"/>
            <c:bubble3D val="0"/>
            <c:spPr>
              <a:solidFill>
                <a:srgbClr val="91D8AE"/>
              </a:solidFill>
              <a:ln w="19050">
                <a:solidFill>
                  <a:schemeClr val="lt1"/>
                </a:solidFill>
              </a:ln>
              <a:effectLst/>
            </c:spPr>
            <c:extLst>
              <c:ext xmlns:c16="http://schemas.microsoft.com/office/drawing/2014/chart" uri="{C3380CC4-5D6E-409C-BE32-E72D297353CC}">
                <c16:uniqueId val="{00000007-4741-4DA3-94E6-5B823AAA23A0}"/>
              </c:ext>
            </c:extLst>
          </c:dPt>
          <c:dPt>
            <c:idx val="4"/>
            <c:bubble3D val="0"/>
            <c:spPr>
              <a:solidFill>
                <a:srgbClr val="91D8AE"/>
              </a:solidFill>
              <a:ln w="19050">
                <a:solidFill>
                  <a:schemeClr val="lt1"/>
                </a:solidFill>
              </a:ln>
              <a:effectLst/>
            </c:spPr>
            <c:extLst>
              <c:ext xmlns:c16="http://schemas.microsoft.com/office/drawing/2014/chart" uri="{C3380CC4-5D6E-409C-BE32-E72D297353CC}">
                <c16:uniqueId val="{00000009-4741-4DA3-94E6-5B823AAA23A0}"/>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4741-4DA3-94E6-5B823AAA23A0}"/>
                </c:ext>
              </c:extLst>
            </c:dLbl>
            <c:dLbl>
              <c:idx val="2"/>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5-4741-4DA3-94E6-5B823AAA23A0}"/>
                </c:ext>
              </c:extLst>
            </c:dLbl>
            <c:dLbl>
              <c:idx val="3"/>
              <c:layout>
                <c:manualLayout>
                  <c:x val="-0.16958184498529161"/>
                  <c:y val="-0.1905110033730916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41-4DA3-94E6-5B823AAA23A0}"/>
                </c:ext>
              </c:extLst>
            </c:dLbl>
            <c:dLbl>
              <c:idx val="4"/>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9-4741-4DA3-94E6-5B823AAA23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Sheet1!$F$37:$F$41</c:f>
              <c:strCache>
                <c:ptCount val="5"/>
                <c:pt idx="0">
                  <c:v>RHEL 5.x</c:v>
                </c:pt>
                <c:pt idx="1">
                  <c:v>RHEL 6.x</c:v>
                </c:pt>
                <c:pt idx="2">
                  <c:v>RHEL 7.x</c:v>
                </c:pt>
                <c:pt idx="3">
                  <c:v>RHEL 8.x</c:v>
                </c:pt>
                <c:pt idx="4">
                  <c:v>RHEL 9.x</c:v>
                </c:pt>
              </c:strCache>
            </c:strRef>
          </c:cat>
          <c:val>
            <c:numRef>
              <c:f>Sheet1!$H$37:$H$41</c:f>
              <c:numCache>
                <c:formatCode>0.0%</c:formatCode>
                <c:ptCount val="5"/>
                <c:pt idx="0">
                  <c:v>5.9171597633136093E-3</c:v>
                </c:pt>
                <c:pt idx="1">
                  <c:v>0.11637080867850098</c:v>
                </c:pt>
                <c:pt idx="2">
                  <c:v>5.9171597633136093E-3</c:v>
                </c:pt>
                <c:pt idx="3">
                  <c:v>0.65285996055226825</c:v>
                </c:pt>
                <c:pt idx="4">
                  <c:v>0.21893491124260356</c:v>
                </c:pt>
              </c:numCache>
            </c:numRef>
          </c:val>
          <c:extLst>
            <c:ext xmlns:c16="http://schemas.microsoft.com/office/drawing/2014/chart" uri="{C3380CC4-5D6E-409C-BE32-E72D297353CC}">
              <c16:uniqueId val="{0000000A-4741-4DA3-94E6-5B823AAA23A0}"/>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Sheet1!$G$36</c15:sqref>
                        </c15:formulaRef>
                      </c:ext>
                    </c:extLst>
                    <c:strCache>
                      <c:ptCount val="1"/>
                      <c:pt idx="0">
                        <c:v>Number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C-4741-4DA3-94E6-5B823AAA23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E-4741-4DA3-94E6-5B823AAA23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0-4741-4DA3-94E6-5B823AAA23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2-4741-4DA3-94E6-5B823AAA23A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4-4741-4DA3-94E6-5B823AAA23A0}"/>
                    </c:ext>
                  </c:extLst>
                </c:dPt>
                <c:cat>
                  <c:strRef>
                    <c:extLst>
                      <c:ext uri="{02D57815-91ED-43cb-92C2-25804820EDAC}">
                        <c15:formulaRef>
                          <c15:sqref>Sheet1!$F$37:$F$41</c15:sqref>
                        </c15:formulaRef>
                      </c:ext>
                    </c:extLst>
                    <c:strCache>
                      <c:ptCount val="5"/>
                      <c:pt idx="0">
                        <c:v>RHEL 5.x</c:v>
                      </c:pt>
                      <c:pt idx="1">
                        <c:v>RHEL 6.x</c:v>
                      </c:pt>
                      <c:pt idx="2">
                        <c:v>RHEL 7.x</c:v>
                      </c:pt>
                      <c:pt idx="3">
                        <c:v>RHEL 8.x</c:v>
                      </c:pt>
                      <c:pt idx="4">
                        <c:v>RHEL 9.x</c:v>
                      </c:pt>
                    </c:strCache>
                  </c:strRef>
                </c:cat>
                <c:val>
                  <c:numRef>
                    <c:extLst>
                      <c:ext uri="{02D57815-91ED-43cb-92C2-25804820EDAC}">
                        <c15:formulaRef>
                          <c15:sqref>Sheet1!$G$37:$G$41</c15:sqref>
                        </c15:formulaRef>
                      </c:ext>
                    </c:extLst>
                    <c:numCache>
                      <c:formatCode>General</c:formatCode>
                      <c:ptCount val="5"/>
                      <c:pt idx="0">
                        <c:v>3</c:v>
                      </c:pt>
                      <c:pt idx="1">
                        <c:v>59</c:v>
                      </c:pt>
                      <c:pt idx="2">
                        <c:v>3</c:v>
                      </c:pt>
                      <c:pt idx="3">
                        <c:v>331</c:v>
                      </c:pt>
                      <c:pt idx="4">
                        <c:v>111</c:v>
                      </c:pt>
                    </c:numCache>
                  </c:numRef>
                </c:val>
                <c:extLst>
                  <c:ext xmlns:c16="http://schemas.microsoft.com/office/drawing/2014/chart" uri="{C3380CC4-5D6E-409C-BE32-E72D297353CC}">
                    <c16:uniqueId val="{00000015-4741-4DA3-94E6-5B823AAA23A0}"/>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r>
              <a:rPr lang="en-US" b="1">
                <a:solidFill>
                  <a:schemeClr val="tx1">
                    <a:lumMod val="50000"/>
                  </a:schemeClr>
                </a:solidFill>
              </a:rPr>
              <a:t>Percentage by Class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50000"/>
                </a:schemeClr>
              </a:solidFill>
              <a:latin typeface="+mn-lt"/>
              <a:ea typeface="+mn-ea"/>
              <a:cs typeface="+mn-cs"/>
            </a:defRPr>
          </a:pPr>
          <a:endParaRPr lang="en-US"/>
        </a:p>
      </c:txPr>
    </c:title>
    <c:autoTitleDeleted val="0"/>
    <c:plotArea>
      <c:layout/>
      <c:pieChart>
        <c:varyColors val="1"/>
        <c:ser>
          <c:idx val="0"/>
          <c:order val="0"/>
          <c:tx>
            <c:strRef>
              <c:f>Sheet2!$I$3</c:f>
              <c:strCache>
                <c:ptCount val="1"/>
                <c:pt idx="0">
                  <c:v>Percent</c:v>
                </c:pt>
              </c:strCache>
            </c:strRef>
          </c:tx>
          <c:dPt>
            <c:idx val="0"/>
            <c:bubble3D val="0"/>
            <c:spPr>
              <a:solidFill>
                <a:srgbClr val="91D8AE"/>
              </a:solidFill>
              <a:ln w="19050">
                <a:solidFill>
                  <a:schemeClr val="lt1"/>
                </a:solidFill>
              </a:ln>
              <a:effectLst/>
            </c:spPr>
            <c:extLst>
              <c:ext xmlns:c16="http://schemas.microsoft.com/office/drawing/2014/chart" uri="{C3380CC4-5D6E-409C-BE32-E72D297353CC}">
                <c16:uniqueId val="{00000001-EB43-4668-87AA-5CE593A8EC1F}"/>
              </c:ext>
            </c:extLst>
          </c:dPt>
          <c:dPt>
            <c:idx val="1"/>
            <c:bubble3D val="0"/>
            <c:spPr>
              <a:solidFill>
                <a:srgbClr val="FFDE7F"/>
              </a:solidFill>
              <a:ln w="19050">
                <a:solidFill>
                  <a:schemeClr val="lt1"/>
                </a:solidFill>
              </a:ln>
              <a:effectLst/>
            </c:spPr>
            <c:extLst>
              <c:ext xmlns:c16="http://schemas.microsoft.com/office/drawing/2014/chart" uri="{C3380CC4-5D6E-409C-BE32-E72D297353CC}">
                <c16:uniqueId val="{00000003-EB43-4668-87AA-5CE593A8EC1F}"/>
              </c:ext>
            </c:extLst>
          </c:dPt>
          <c:dPt>
            <c:idx val="2"/>
            <c:bubble3D val="0"/>
            <c:spPr>
              <a:solidFill>
                <a:srgbClr val="D8B6CF"/>
              </a:solidFill>
              <a:ln w="19050">
                <a:solidFill>
                  <a:schemeClr val="lt1"/>
                </a:solidFill>
              </a:ln>
              <a:effectLst/>
            </c:spPr>
            <c:extLst>
              <c:ext xmlns:c16="http://schemas.microsoft.com/office/drawing/2014/chart" uri="{C3380CC4-5D6E-409C-BE32-E72D297353CC}">
                <c16:uniqueId val="{00000005-EB43-4668-87AA-5CE593A8EC1F}"/>
              </c:ext>
            </c:extLst>
          </c:dPt>
          <c:dLbls>
            <c:dLbl>
              <c:idx val="0"/>
              <c:layout>
                <c:manualLayout>
                  <c:x val="-0.23508613294121206"/>
                  <c:y val="-0.22311779220490269"/>
                </c:manualLayout>
              </c:layout>
              <c:showLegendKey val="0"/>
              <c:showVal val="1"/>
              <c:showCatName val="1"/>
              <c:showSerName val="0"/>
              <c:showPercent val="0"/>
              <c:showBubbleSize val="0"/>
              <c:extLst>
                <c:ext xmlns:c15="http://schemas.microsoft.com/office/drawing/2012/chart" uri="{CE6537A1-D6FC-4f65-9D91-7224C49458BB}">
                  <c15:layout>
                    <c:manualLayout>
                      <c:w val="0.51979878376413258"/>
                      <c:h val="0.13500779004366942"/>
                    </c:manualLayout>
                  </c15:layout>
                </c:ext>
                <c:ext xmlns:c16="http://schemas.microsoft.com/office/drawing/2014/chart" uri="{C3380CC4-5D6E-409C-BE32-E72D297353CC}">
                  <c16:uniqueId val="{00000001-EB43-4668-87AA-5CE593A8EC1F}"/>
                </c:ext>
              </c:extLst>
            </c:dLbl>
            <c:dLbl>
              <c:idx val="1"/>
              <c:layout>
                <c:manualLayout>
                  <c:x val="1.0328849518810149E-2"/>
                  <c:y val="7.64600878297723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43-4668-87AA-5CE593A8EC1F}"/>
                </c:ext>
              </c:extLst>
            </c:dLbl>
            <c:dLbl>
              <c:idx val="2"/>
              <c:layout>
                <c:manualLayout>
                  <c:x val="0.26405896107290661"/>
                  <c:y val="-1.8559572871025411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9955553373324454"/>
                      <c:h val="8.020405364780836E-2"/>
                    </c:manualLayout>
                  </c15:layout>
                </c:ext>
                <c:ext xmlns:c16="http://schemas.microsoft.com/office/drawing/2014/chart" uri="{C3380CC4-5D6E-409C-BE32-E72D297353CC}">
                  <c16:uniqueId val="{00000005-EB43-4668-87AA-5CE593A8EC1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Sheet2!$G$4:$G$6</c:f>
              <c:strCache>
                <c:ptCount val="3"/>
                <c:pt idx="0">
                  <c:v>Approved</c:v>
                </c:pt>
                <c:pt idx="1">
                  <c:v>Divest</c:v>
                </c:pt>
                <c:pt idx="2">
                  <c:v>Prohibit</c:v>
                </c:pt>
              </c:strCache>
            </c:strRef>
          </c:cat>
          <c:val>
            <c:numRef>
              <c:f>Sheet2!$I$4:$I$6</c:f>
              <c:numCache>
                <c:formatCode>0.0%</c:formatCode>
                <c:ptCount val="3"/>
                <c:pt idx="0">
                  <c:v>0.83613445378151263</c:v>
                </c:pt>
                <c:pt idx="1">
                  <c:v>9.7539015606242493E-2</c:v>
                </c:pt>
                <c:pt idx="2">
                  <c:v>6.6326530612244902E-2</c:v>
                </c:pt>
              </c:numCache>
            </c:numRef>
          </c:val>
          <c:extLst>
            <c:ext xmlns:c16="http://schemas.microsoft.com/office/drawing/2014/chart" uri="{C3380CC4-5D6E-409C-BE32-E72D297353CC}">
              <c16:uniqueId val="{00000006-EB43-4668-87AA-5CE593A8EC1F}"/>
            </c:ext>
          </c:extLst>
        </c:ser>
        <c:ser>
          <c:idx val="1"/>
          <c:order val="1"/>
          <c:tx>
            <c:strRef>
              <c:f>Sheet2!$I$3</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EB43-4668-87AA-5CE593A8EC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EB43-4668-87AA-5CE593A8EC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EB43-4668-87AA-5CE593A8EC1F}"/>
              </c:ext>
            </c:extLst>
          </c:dPt>
          <c:cat>
            <c:strRef>
              <c:f>Sheet2!$G$4:$G$6</c:f>
              <c:strCache>
                <c:ptCount val="3"/>
                <c:pt idx="0">
                  <c:v>Approved</c:v>
                </c:pt>
                <c:pt idx="1">
                  <c:v>Divest</c:v>
                </c:pt>
                <c:pt idx="2">
                  <c:v>Prohibit</c:v>
                </c:pt>
              </c:strCache>
            </c:strRef>
          </c:cat>
          <c:val>
            <c:numRef>
              <c:f>Sheet2!$I$4:$I$6</c:f>
              <c:numCache>
                <c:formatCode>0.0%</c:formatCode>
                <c:ptCount val="3"/>
                <c:pt idx="0">
                  <c:v>0.83613445378151263</c:v>
                </c:pt>
                <c:pt idx="1">
                  <c:v>9.7539015606242493E-2</c:v>
                </c:pt>
                <c:pt idx="2">
                  <c:v>6.6326530612244902E-2</c:v>
                </c:pt>
              </c:numCache>
            </c:numRef>
          </c:val>
          <c:extLst>
            <c:ext xmlns:c16="http://schemas.microsoft.com/office/drawing/2014/chart" uri="{C3380CC4-5D6E-409C-BE32-E72D297353CC}">
              <c16:uniqueId val="{0000000D-EB43-4668-87AA-5CE593A8EC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E_21AFF28F.xml><?xml version="1.0" encoding="utf-8"?>
<p188:cmLst xmlns:a="http://schemas.openxmlformats.org/drawingml/2006/main" xmlns:r="http://schemas.openxmlformats.org/officeDocument/2006/relationships" xmlns:p188="http://schemas.microsoft.com/office/powerpoint/2018/8/main">
  <p188:cm id="{4DAC4565-5B27-4A8D-99EE-C4629BA4E28A}" authorId="{645F736B-509C-2DB0-F688-33E4EC7019B6}" status="resolved" created="2025-07-24T17:08:04.022">
    <ac:txMkLst xmlns:ac="http://schemas.microsoft.com/office/drawing/2013/main/command">
      <pc:docMk xmlns:pc="http://schemas.microsoft.com/office/powerpoint/2013/main/command"/>
      <pc:sldMk xmlns:pc="http://schemas.microsoft.com/office/powerpoint/2013/main/command" cId="565179023" sldId="302"/>
      <ac:spMk id="3" creationId="{EEB3D443-EB06-DF98-DC12-EC66C9BA96FA}"/>
      <ac:txMk cp="144">
        <ac:context len="468" hash="1543736665"/>
      </ac:txMk>
    </ac:txMkLst>
    <p188:pos x="4039643" y="1022958"/>
    <p188:txBody>
      <a:bodyPr/>
      <a:lstStyle/>
      <a:p>
        <a:r>
          <a:rPr lang="en-US"/>
          <a:t>[@Vinoba, Susanna (VITA)] Maybe we combine this with the first bullet point?
Maybe:
Unification of citizen access and identity governance through centralized management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FC367FB-385C-403C-89E0-17A6CAAC1420}" type="datetimeFigureOut">
              <a:rPr lang="en-US" smtClean="0"/>
              <a:t>1/20/2026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9CC2A-93B9-44AE-8A84-66432E78D4BD}" type="slidenum">
              <a:rPr lang="en-US" smtClean="0"/>
              <a:t>1</a:t>
            </a:fld>
            <a:endParaRPr lang="en-US"/>
          </a:p>
        </p:txBody>
      </p:sp>
    </p:spTree>
    <p:extLst>
      <p:ext uri="{BB962C8B-B14F-4D97-AF65-F5344CB8AC3E}">
        <p14:creationId xmlns:p14="http://schemas.microsoft.com/office/powerpoint/2010/main" val="2923496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966612">
              <a:defRPr/>
            </a:pPr>
            <a:fld id="{4C43107C-0EFE-49AA-96DD-13AB464531C6}" type="slidenum">
              <a:rPr lang="en-US" sz="1900">
                <a:solidFill>
                  <a:prstClr val="black"/>
                </a:solidFill>
                <a:latin typeface="Aptos" panose="02110004020202020204"/>
              </a:rPr>
              <a:pPr algn="l" defTabSz="966612">
                <a:defRPr/>
              </a:pPr>
              <a:t>47</a:t>
            </a:fld>
            <a:endParaRPr lang="en-US" sz="1900">
              <a:solidFill>
                <a:prstClr val="black"/>
              </a:solidFill>
              <a:latin typeface="Aptos" panose="02110004020202020204"/>
            </a:endParaRPr>
          </a:p>
        </p:txBody>
      </p:sp>
    </p:spTree>
    <p:extLst>
      <p:ext uri="{BB962C8B-B14F-4D97-AF65-F5344CB8AC3E}">
        <p14:creationId xmlns:p14="http://schemas.microsoft.com/office/powerpoint/2010/main" val="2246870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966612">
              <a:defRPr/>
            </a:pPr>
            <a:fld id="{87CEEDE6-A92A-0644-99D9-F2E3FD0A4DB3}" type="slidenum">
              <a:rPr lang="en-US">
                <a:solidFill>
                  <a:prstClr val="black"/>
                </a:solidFill>
                <a:latin typeface="Calibri" panose="020F0502020204030204"/>
              </a:rPr>
              <a:pPr defTabSz="966612">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021806">
              <a:defRPr/>
            </a:pPr>
            <a:fld id="{87CEEDE6-A92A-0644-99D9-F2E3FD0A4DB3}" type="slidenum">
              <a:rPr lang="en-US">
                <a:solidFill>
                  <a:prstClr val="black"/>
                </a:solidFill>
                <a:latin typeface="Calibri" panose="020F0502020204030204"/>
              </a:rPr>
              <a:pPr defTabSz="1021806">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38929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07026">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207026">
              <a:defRPr/>
            </a:pPr>
            <a:fld id="{D46192CE-45DB-B442-A270-E30110EEEBD8}" type="slidenum">
              <a:rPr lang="en-US" sz="1600">
                <a:solidFill>
                  <a:prstClr val="black"/>
                </a:solidFill>
                <a:latin typeface="Calibri" panose="020F0502020204030204"/>
              </a:rPr>
              <a:pPr defTabSz="1207026">
                <a:defRPr/>
              </a:pPr>
              <a:t>55</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544652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07026">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defTabSz="1207026">
              <a:defRPr/>
            </a:pPr>
            <a:fld id="{D46192CE-45DB-B442-A270-E30110EEEBD8}" type="slidenum">
              <a:rPr lang="en-US" sz="1600">
                <a:solidFill>
                  <a:prstClr val="black"/>
                </a:solidFill>
                <a:latin typeface="Calibri" panose="020F0502020204030204"/>
              </a:rPr>
              <a:pPr defTabSz="1207026">
                <a:defRPr/>
              </a:pPr>
              <a:t>56</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801268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defTabSz="966612">
              <a:defRPr/>
            </a:pPr>
            <a:fld id="{8530193B-564F-4854-8A52-728F3FB19C85}" type="slidenum">
              <a:rPr lang="en-GB">
                <a:solidFill>
                  <a:prstClr val="black"/>
                </a:solidFill>
                <a:latin typeface="Calibri" panose="020F0502020204030204"/>
              </a:rPr>
              <a:pPr defTabSz="966612">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413716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CAB8-86F9-E093-D565-246E4D454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326C-E7ED-54D9-9DC0-22059DA9E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726F7-E633-ABA4-33ED-05DFE327F3AC}"/>
              </a:ext>
            </a:extLst>
          </p:cNvPr>
          <p:cNvSpPr>
            <a:spLocks noGrp="1"/>
          </p:cNvSpPr>
          <p:nvPr>
            <p:ph type="body" idx="1"/>
          </p:nvPr>
        </p:nvSpPr>
        <p:spPr/>
        <p:txBody>
          <a:bodyPr/>
          <a:lstStyle/>
          <a:p>
            <a:r>
              <a:rPr lang="en-US"/>
              <a:t>Example of  when to use this slide background for a call out section and text</a:t>
            </a:r>
          </a:p>
        </p:txBody>
      </p:sp>
      <p:sp>
        <p:nvSpPr>
          <p:cNvPr id="4" name="Slide Number Placeholder 3">
            <a:extLst>
              <a:ext uri="{FF2B5EF4-FFF2-40B4-BE49-F238E27FC236}">
                <a16:creationId xmlns:a16="http://schemas.microsoft.com/office/drawing/2014/main" id="{A8F4DE83-1B05-7ABA-C854-100617C92332}"/>
              </a:ext>
            </a:extLst>
          </p:cNvPr>
          <p:cNvSpPr>
            <a:spLocks noGrp="1"/>
          </p:cNvSpPr>
          <p:nvPr>
            <p:ph type="sldNum" sz="quarter" idx="5"/>
          </p:nvPr>
        </p:nvSpPr>
        <p:spPr/>
        <p:txBody>
          <a:bodyPr/>
          <a:lstStyle/>
          <a:p>
            <a:pPr defTabSz="1275947">
              <a:defRPr/>
            </a:pPr>
            <a:fld id="{87CEEDE6-A92A-0644-99D9-F2E3FD0A4DB3}" type="slidenum">
              <a:rPr lang="en-US" sz="1800">
                <a:solidFill>
                  <a:prstClr val="black"/>
                </a:solidFill>
                <a:latin typeface="Calibri" panose="020F0502020204030204"/>
              </a:rPr>
              <a:pPr defTabSz="1275947">
                <a:defRPr/>
              </a:pPr>
              <a:t>58</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66032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141828">
              <a:defRPr/>
            </a:pPr>
            <a:fld id="{D46192CE-45DB-B442-A270-E30110EEEBD8}" type="slidenum">
              <a:rPr lang="en-US" sz="1600">
                <a:solidFill>
                  <a:prstClr val="black"/>
                </a:solidFill>
                <a:latin typeface="Calibri" panose="020F0502020204030204"/>
              </a:rPr>
              <a:pPr defTabSz="1141828">
                <a:defRPr/>
              </a:pPr>
              <a:t>59</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defTabSz="1275947">
              <a:defRPr/>
            </a:pPr>
            <a:fld id="{87CEEDE6-A92A-0644-99D9-F2E3FD0A4DB3}" type="slidenum">
              <a:rPr lang="en-US" sz="1800">
                <a:solidFill>
                  <a:prstClr val="black"/>
                </a:solidFill>
                <a:latin typeface="Calibri" panose="020F0502020204030204"/>
              </a:rPr>
              <a:pPr defTabSz="1275947">
                <a:defRPr/>
              </a:pPr>
              <a:t>61</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2707496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defTabSz="1275947">
              <a:defRPr/>
            </a:pPr>
            <a:fld id="{D46192CE-45DB-B442-A270-E30110EEEBD8}" type="slidenum">
              <a:rPr lang="en-US" sz="1800">
                <a:solidFill>
                  <a:prstClr val="black"/>
                </a:solidFill>
                <a:latin typeface="Calibri" panose="020F0502020204030204"/>
              </a:rPr>
              <a:pPr defTabSz="1275947">
                <a:defRPr/>
              </a:pPr>
              <a:t>62</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21409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64</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6</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174580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2C09-61E0-0B4E-DB7C-1112EA473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998AB-4DEB-798F-0259-B51F0C347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C1DFD-FA22-536A-AEB4-E3FED97ABC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572F73-FB60-52F4-FAAC-C577E3378B86}"/>
              </a:ext>
            </a:extLst>
          </p:cNvPr>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7</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174597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notes for server migration: </a:t>
            </a:r>
          </a:p>
          <a:p>
            <a:pPr defTabSz="966612">
              <a:defRPr/>
            </a:pPr>
            <a:r>
              <a:rPr lang="en-US" b="0"/>
              <a:t>Agency must submit a decommission server catalog request when migration is complete.</a:t>
            </a:r>
          </a:p>
          <a:p>
            <a:endParaRPr lang="en-US"/>
          </a:p>
          <a:p>
            <a:r>
              <a:rPr lang="en-US"/>
              <a:t>Indicate which current server is being replaced, so the team can ensure the same firewall rules and environment are identical.  </a:t>
            </a:r>
          </a:p>
          <a:p>
            <a:r>
              <a:rPr lang="en-US"/>
              <a:t>Agency will install all needed applications, conduct testing and determine when the old server can be decommissioned.  Agency can elect to transfer data themselves or request Unisys, through a REQ ticket to transfer on-board data.  This server will have a new IP assigned.  If a specific IP is needed, please indicate the IP number on the Catalog Request. </a:t>
            </a:r>
          </a:p>
        </p:txBody>
      </p:sp>
      <p:sp>
        <p:nvSpPr>
          <p:cNvPr id="4" name="Slide Number Placeholder 3"/>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9</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258782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516D-25A8-78FB-D9FF-9737C67DF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5B60-AE9D-0670-6B3A-044CBCEE5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199A5-FE0C-4B13-E304-EFADBFF9DE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DB6637-5BDF-D8AD-57FC-09633FB174CC}"/>
              </a:ext>
            </a:extLst>
          </p:cNvPr>
          <p:cNvSpPr>
            <a:spLocks noGrp="1"/>
          </p:cNvSpPr>
          <p:nvPr>
            <p:ph type="sldNum" sz="quarter" idx="5"/>
          </p:nvPr>
        </p:nvSpPr>
        <p:spPr/>
        <p:txBody>
          <a:bodyPr/>
          <a:lstStyle/>
          <a:p>
            <a:pPr defTabSz="966612">
              <a:defRPr/>
            </a:pPr>
            <a:fld id="{3DAE4763-1A84-8C4E-9459-B3AF6CE0D437}" type="slidenum">
              <a:rPr lang="en-US">
                <a:solidFill>
                  <a:prstClr val="black"/>
                </a:solidFill>
                <a:latin typeface="Roboto" panose="02000000000000000000" pitchFamily="2" charset="0"/>
              </a:rPr>
              <a:pPr defTabSz="966612">
                <a:defRPr/>
              </a:pPr>
              <a:t>10</a:t>
            </a:fld>
            <a:endParaRPr lang="en-US">
              <a:solidFill>
                <a:prstClr val="black"/>
              </a:solidFill>
              <a:latin typeface="Roboto" panose="02000000000000000000" pitchFamily="2" charset="0"/>
            </a:endParaRPr>
          </a:p>
        </p:txBody>
      </p:sp>
    </p:spTree>
    <p:extLst>
      <p:ext uri="{BB962C8B-B14F-4D97-AF65-F5344CB8AC3E}">
        <p14:creationId xmlns:p14="http://schemas.microsoft.com/office/powerpoint/2010/main" val="363065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l" defTabSz="966612">
              <a:defRPr/>
            </a:pPr>
            <a:fld id="{F7021451-1387-4CA6-816F-3879F97B5CBC}" type="slidenum">
              <a:rPr lang="en-US" sz="1900">
                <a:solidFill>
                  <a:prstClr val="black"/>
                </a:solidFill>
                <a:latin typeface="Aptos" panose="02110004020202020204"/>
              </a:rPr>
              <a:pPr algn="l" defTabSz="966612">
                <a:defRPr/>
              </a:pPr>
              <a:t>27</a:t>
            </a:fld>
            <a:endParaRPr lang="en-US" sz="1900">
              <a:solidFill>
                <a:prstClr val="black"/>
              </a:solidFill>
              <a:latin typeface="Aptos" panose="02110004020202020204"/>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4C43107C-0EFE-49AA-96DD-13AB464531C6}" type="slidenum">
              <a:rPr lang="en-US" smtClean="0"/>
              <a:pPr/>
              <a:t>39</a:t>
            </a:fld>
            <a:endParaRPr lang="en-US"/>
          </a:p>
        </p:txBody>
      </p:sp>
    </p:spTree>
    <p:extLst>
      <p:ext uri="{BB962C8B-B14F-4D97-AF65-F5344CB8AC3E}">
        <p14:creationId xmlns:p14="http://schemas.microsoft.com/office/powerpoint/2010/main" val="170091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r>
              <a:rPr lang="en-US" sz="1900">
                <a:solidFill>
                  <a:srgbClr val="000000"/>
                </a:solidFill>
                <a:latin typeface="Times New Roman" panose="02020603050405020304" pitchFamily="18" charset="0"/>
              </a:rPr>
              <a:t>Image source: https://</a:t>
            </a:r>
            <a:r>
              <a:rPr lang="en-US" sz="1900" err="1">
                <a:solidFill>
                  <a:srgbClr val="000000"/>
                </a:solidFill>
                <a:latin typeface="Times New Roman" panose="02020603050405020304" pitchFamily="18" charset="0"/>
              </a:rPr>
              <a:t>tickle.utk.edu</a:t>
            </a:r>
            <a:r>
              <a:rPr lang="en-US" sz="1900">
                <a:solidFill>
                  <a:srgbClr val="000000"/>
                </a:solidFill>
                <a:latin typeface="Times New Roman" panose="02020603050405020304" pitchFamily="18" charset="0"/>
              </a:rPr>
              <a:t>/bridging-the-gap-project-aims-to-increase-transportation-equity/ </a:t>
            </a:r>
            <a:endParaRPr lang="en-US"/>
          </a:p>
        </p:txBody>
      </p:sp>
      <p:sp>
        <p:nvSpPr>
          <p:cNvPr id="4" name="Slide Number Placeholder 3"/>
          <p:cNvSpPr>
            <a:spLocks noGrp="1"/>
          </p:cNvSpPr>
          <p:nvPr>
            <p:ph type="sldNum" sz="quarter" idx="5"/>
          </p:nvPr>
        </p:nvSpPr>
        <p:spPr/>
        <p:txBody>
          <a:bodyPr/>
          <a:lstStyle/>
          <a:p>
            <a:pPr algn="l" defTabSz="966612">
              <a:defRPr/>
            </a:pPr>
            <a:fld id="{4C43107C-0EFE-49AA-96DD-13AB464531C6}" type="slidenum">
              <a:rPr lang="en-US" sz="1900">
                <a:solidFill>
                  <a:prstClr val="black"/>
                </a:solidFill>
                <a:latin typeface="Aptos" panose="02110004020202020204"/>
              </a:rPr>
              <a:pPr algn="l" defTabSz="966612">
                <a:defRPr/>
              </a:pPr>
              <a:t>46</a:t>
            </a:fld>
            <a:endParaRPr lang="en-US" sz="1900">
              <a:solidFill>
                <a:prstClr val="black"/>
              </a:solidFill>
              <a:latin typeface="Aptos" panose="02110004020202020204"/>
            </a:endParaRPr>
          </a:p>
        </p:txBody>
      </p:sp>
    </p:spTree>
    <p:extLst>
      <p:ext uri="{BB962C8B-B14F-4D97-AF65-F5344CB8AC3E}">
        <p14:creationId xmlns:p14="http://schemas.microsoft.com/office/powerpoint/2010/main" val="48363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val="0"/>
              </a:ext>
            </a:extLst>
          </a:blip>
          <a:srcRect/>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92415" y="636255"/>
            <a:ext cx="4121426" cy="1194719"/>
          </a:xfrm>
          <a:prstGeom prst="rect">
            <a:avLst/>
          </a:prstGeom>
        </p:spPr>
      </p:pic>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p>
            <a:r>
              <a:rPr lang="en-US"/>
              <a:t>Click icon to add picture</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3877212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Tree>
    <p:extLst>
      <p:ext uri="{BB962C8B-B14F-4D97-AF65-F5344CB8AC3E}">
        <p14:creationId xmlns:p14="http://schemas.microsoft.com/office/powerpoint/2010/main" val="1979535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r>
              <a:rPr lang="en-US"/>
              <a:t>Click icon to add picture</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r>
              <a:rPr lang="en-US"/>
              <a:t>Click icon to add picture</a:t>
            </a:r>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r>
              <a:rPr lang="en-US"/>
              <a:t>Click icon to add picture</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r>
              <a:rPr lang="en-US"/>
              <a:t>Click icon to add picture</a:t>
            </a:r>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Tree>
    <p:extLst>
      <p:ext uri="{BB962C8B-B14F-4D97-AF65-F5344CB8AC3E}">
        <p14:creationId xmlns:p14="http://schemas.microsoft.com/office/powerpoint/2010/main" val="1264907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Tree>
    <p:extLst>
      <p:ext uri="{BB962C8B-B14F-4D97-AF65-F5344CB8AC3E}">
        <p14:creationId xmlns:p14="http://schemas.microsoft.com/office/powerpoint/2010/main" val="1083409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2759528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r>
              <a:rPr lang="en-US"/>
              <a:t>Click icon to add picture</a:t>
            </a:r>
          </a:p>
        </p:txBody>
      </p:sp>
    </p:spTree>
    <p:extLst>
      <p:ext uri="{BB962C8B-B14F-4D97-AF65-F5344CB8AC3E}">
        <p14:creationId xmlns:p14="http://schemas.microsoft.com/office/powerpoint/2010/main" val="1945629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7FB644-43A6-A573-36CC-9410FE51C067}"/>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3404877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A9151B5-5A05-B5FF-1565-8C299B84D543}"/>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600254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Tree>
    <p:extLst>
      <p:ext uri="{BB962C8B-B14F-4D97-AF65-F5344CB8AC3E}">
        <p14:creationId xmlns:p14="http://schemas.microsoft.com/office/powerpoint/2010/main" val="6020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722826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r>
              <a:rPr lang="en-US"/>
              <a:t>Click icon to add picture</a:t>
            </a:r>
          </a:p>
        </p:txBody>
      </p:sp>
    </p:spTree>
    <p:extLst>
      <p:ext uri="{BB962C8B-B14F-4D97-AF65-F5344CB8AC3E}">
        <p14:creationId xmlns:p14="http://schemas.microsoft.com/office/powerpoint/2010/main" val="1565925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Tree>
    <p:extLst>
      <p:ext uri="{BB962C8B-B14F-4D97-AF65-F5344CB8AC3E}">
        <p14:creationId xmlns:p14="http://schemas.microsoft.com/office/powerpoint/2010/main" val="3088363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Tree>
    <p:extLst>
      <p:ext uri="{BB962C8B-B14F-4D97-AF65-F5344CB8AC3E}">
        <p14:creationId xmlns:p14="http://schemas.microsoft.com/office/powerpoint/2010/main" val="3981952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474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0119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Tree>
    <p:extLst>
      <p:ext uri="{BB962C8B-B14F-4D97-AF65-F5344CB8AC3E}">
        <p14:creationId xmlns:p14="http://schemas.microsoft.com/office/powerpoint/2010/main" val="933730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Tree>
    <p:extLst>
      <p:ext uri="{BB962C8B-B14F-4D97-AF65-F5344CB8AC3E}">
        <p14:creationId xmlns:p14="http://schemas.microsoft.com/office/powerpoint/2010/main" val="1269452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Tree>
    <p:extLst>
      <p:ext uri="{BB962C8B-B14F-4D97-AF65-F5344CB8AC3E}">
        <p14:creationId xmlns:p14="http://schemas.microsoft.com/office/powerpoint/2010/main" val="1115426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
        <p:nvSpPr>
          <p:cNvPr id="5" name="Slide Number Placeholder 4">
            <a:extLst>
              <a:ext uri="{FF2B5EF4-FFF2-40B4-BE49-F238E27FC236}">
                <a16:creationId xmlns:a16="http://schemas.microsoft.com/office/drawing/2014/main" id="{FC00D2C9-46DA-5495-EA64-D5FD83AF0B3B}"/>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Tree>
    <p:extLst>
      <p:ext uri="{BB962C8B-B14F-4D97-AF65-F5344CB8AC3E}">
        <p14:creationId xmlns:p14="http://schemas.microsoft.com/office/powerpoint/2010/main" val="300411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Tree>
    <p:extLst>
      <p:ext uri="{BB962C8B-B14F-4D97-AF65-F5344CB8AC3E}">
        <p14:creationId xmlns:p14="http://schemas.microsoft.com/office/powerpoint/2010/main" val="3719295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1601664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Tree>
    <p:extLst>
      <p:ext uri="{BB962C8B-B14F-4D97-AF65-F5344CB8AC3E}">
        <p14:creationId xmlns:p14="http://schemas.microsoft.com/office/powerpoint/2010/main" val="291883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306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47477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2354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3466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836985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838711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48896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760565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672089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620284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460813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3091302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16367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1545073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1030879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2682816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24563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4095888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3558842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449614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3066212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825903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3439211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1600365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1258762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719386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637833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2530771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751360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942977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9741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7835390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11503847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7300234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32991298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955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252222">
              <a:alpha val="95000"/>
            </a:srgbClr>
          </a:solidFill>
          <a:ln/>
        </p:spPr>
      </p:sp>
    </p:spTree>
    <p:extLst>
      <p:ext uri="{BB962C8B-B14F-4D97-AF65-F5344CB8AC3E}">
        <p14:creationId xmlns:p14="http://schemas.microsoft.com/office/powerpoint/2010/main" val="48565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252222">
              <a:alpha val="95000"/>
            </a:srgbClr>
          </a:solidFill>
          <a:ln/>
        </p:spPr>
      </p:sp>
    </p:spTree>
    <p:extLst>
      <p:ext uri="{BB962C8B-B14F-4D97-AF65-F5344CB8AC3E}">
        <p14:creationId xmlns:p14="http://schemas.microsoft.com/office/powerpoint/2010/main" val="2314775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252222">
              <a:alpha val="95000"/>
            </a:srgbClr>
          </a:solidFill>
          <a:ln/>
        </p:spPr>
      </p:sp>
    </p:spTree>
    <p:extLst>
      <p:ext uri="{BB962C8B-B14F-4D97-AF65-F5344CB8AC3E}">
        <p14:creationId xmlns:p14="http://schemas.microsoft.com/office/powerpoint/2010/main" val="1455146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252222">
              <a:alpha val="95000"/>
            </a:srgbClr>
          </a:solidFill>
          <a:ln/>
        </p:spPr>
      </p:sp>
    </p:spTree>
    <p:extLst>
      <p:ext uri="{BB962C8B-B14F-4D97-AF65-F5344CB8AC3E}">
        <p14:creationId xmlns:p14="http://schemas.microsoft.com/office/powerpoint/2010/main" val="12500076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252222">
              <a:alpha val="95000"/>
            </a:srgbClr>
          </a:solidFill>
          <a:ln/>
        </p:spPr>
      </p:sp>
    </p:spTree>
    <p:extLst>
      <p:ext uri="{BB962C8B-B14F-4D97-AF65-F5344CB8AC3E}">
        <p14:creationId xmlns:p14="http://schemas.microsoft.com/office/powerpoint/2010/main" val="2742244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252222">
              <a:alpha val="95000"/>
            </a:srgbClr>
          </a:solidFill>
          <a:ln/>
        </p:spPr>
      </p:sp>
    </p:spTree>
    <p:extLst>
      <p:ext uri="{BB962C8B-B14F-4D97-AF65-F5344CB8AC3E}">
        <p14:creationId xmlns:p14="http://schemas.microsoft.com/office/powerpoint/2010/main" val="3966635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588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14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1/20/2026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1.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11.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7.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theme" Target="../theme/theme8.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val="0"/>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777" r:id="rId1"/>
    <p:sldLayoutId id="2147483779" r:id="rId2"/>
    <p:sldLayoutId id="2147483782" r:id="rId3"/>
    <p:sldLayoutId id="2147483780" r:id="rId4"/>
    <p:sldLayoutId id="2147483781" r:id="rId5"/>
    <p:sldLayoutId id="2147483784" r:id="rId6"/>
    <p:sldLayoutId id="2147483655" r:id="rId7"/>
    <p:sldLayoutId id="2147483656" r:id="rId8"/>
    <p:sldLayoutId id="2147483657" r:id="rId9"/>
    <p:sldLayoutId id="2147483658" r:id="rId10"/>
    <p:sldLayoutId id="2147483659" r:id="rId11"/>
    <p:sldLayoutId id="2147483778"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676" r:id="rId3"/>
    <p:sldLayoutId id="2147483787" r:id="rId4"/>
    <p:sldLayoutId id="2147483789" r:id="rId5"/>
    <p:sldLayoutId id="2147483788"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37FCA6-1582-59DD-9302-682A1331A88B}"/>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Tree>
    <p:extLst>
      <p:ext uri="{BB962C8B-B14F-4D97-AF65-F5344CB8AC3E}">
        <p14:creationId xmlns:p14="http://schemas.microsoft.com/office/powerpoint/2010/main" val="39628494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3" r:id="rId5"/>
    <p:sldLayoutId id="2147483662" r:id="rId6"/>
    <p:sldLayoutId id="2147483652" r:id="rId7"/>
    <p:sldLayoutId id="2147483653" r:id="rId8"/>
    <p:sldLayoutId id="2147483651" r:id="rId9"/>
    <p:sldLayoutId id="2147483673" r:id="rId10"/>
    <p:sldLayoutId id="2147483664" r:id="rId11"/>
    <p:sldLayoutId id="2147483665" r:id="rId12"/>
    <p:sldLayoutId id="2147483666" r:id="rId13"/>
    <p:sldLayoutId id="2147483654" r:id="rId14"/>
    <p:sldLayoutId id="2147483671" r:id="rId15"/>
    <p:sldLayoutId id="2147483668" r:id="rId16"/>
    <p:sldLayoutId id="2147483672" r:id="rId17"/>
    <p:sldLayoutId id="2147483674" r:id="rId18"/>
    <p:sldLayoutId id="2147483675" r:id="rId19"/>
    <p:sldLayoutId id="2147483677" r:id="rId20"/>
    <p:sldLayoutId id="2147483679" r:id="rId21"/>
    <p:sldLayoutId id="2147483678"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000" b="1"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1/20/2026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139659334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6241652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0674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2E_21AFF28F.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hyperlink" Target="https://vccc.vita.virginia.gov/vita/en/identity-access-management-separation-of-tenants?id=vita_kb_article&amp;sys_id=26f2255edb0a1650377e7856f3961951&#160;&#8203;" TargetMode="External"/><Relationship Id="rId3" Type="http://schemas.openxmlformats.org/officeDocument/2006/relationships/hyperlink" Target="https://vccc.vita.virginia.gov/vita?id=vita_kb_article&amp;sys_id=efdac540dbea5ed0377e7856f396193f&#160;&#8203;" TargetMode="External"/><Relationship Id="rId7" Type="http://schemas.openxmlformats.org/officeDocument/2006/relationships/hyperlink" Target="https://vccc.vita.virginia.gov/vita/en/virginia-identity-project-vip-glossary?id=vita_kb_article&amp;sys_id=6d9602661b309a14d810a797624bcbb7&#160;&#8203;" TargetMode="External"/><Relationship Id="rId2" Type="http://schemas.openxmlformats.org/officeDocument/2006/relationships/hyperlink" Target="https://vccc.vita.virginia.gov/vita?id=sc_cat_item&amp;sys_id=4f34dc5c1b5a46106e71a797624bcbf4&#160;&#8203;" TargetMode="External"/><Relationship Id="rId1" Type="http://schemas.openxmlformats.org/officeDocument/2006/relationships/slideLayout" Target="../slideLayouts/slideLayout62.xml"/><Relationship Id="rId6" Type="http://schemas.openxmlformats.org/officeDocument/2006/relationships/hyperlink" Target="https://www.youtube.com/watch?v=jyiRVDz0cfY&#160;&#8203;" TargetMode="External"/><Relationship Id="rId5" Type="http://schemas.openxmlformats.org/officeDocument/2006/relationships/hyperlink" Target="https://vccc.vita.virginia.gov/vita/en/virginian-identity-vid-cost-structure?id=vita_kb_article&amp;sysparm_article=KB0019858&#8203;" TargetMode="External"/><Relationship Id="rId4" Type="http://schemas.openxmlformats.org/officeDocument/2006/relationships/hyperlink" Target="https://vccc.vita.virginia.gov/vita?id=vita_kb_article&amp;sys_id=f5a646661b309a14d810a797624bcb4a&#160;&#820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hyperlink" Target="https://www.nhtsa.gov/es/crash-avoidance/automotive-cybersecurity" TargetMode="External"/><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85.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3.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vccc.vita.virginia.gov/vita/en/international-travel?id=vita_kb_article&amp;sys_id=a6ffad844754d6d0032988ff336d431d" TargetMode="Externa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hyperlink" Target="https://forms.office.com/g/K8PbAKrcC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s://teams.microsoft.com/l/meetup-join/19%3ameeting_N2MxYTA2NDUtZGQxNi00MDVhLWI1OGEtOTNkYWVmZTk1ZTYw%40thread.v2/0?context=%7b%22Tid%22%3a%22620ae5a9-4ec1-4fa0-8641-5d9f386c7309%22%2c%22Oid%22%3a%22d6312ea5-e384-4886-a710-4c3103333761%22%7d"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hyperlink" Target="https://www.vita.virginia.gov/information-security/security-conference/"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73.jpeg"/><Relationship Id="rId4" Type="http://schemas.openxmlformats.org/officeDocument/2006/relationships/hyperlink" Target="https://securityconference.virginiainteractive.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hyperlink" Target="https://cms.erepublic.com/common/forms/ajax_form/143167?&amp;__hstc=59400946.c724f9c9745dd89fe0da4ffd27205c0b.1698680145307.1753722101192.1753971282012.38&amp;__hssc=59400946.1.1753971282012&amp;__hsfp=1657203148" TargetMode="External"/><Relationship Id="rId2" Type="http://schemas.openxmlformats.org/officeDocument/2006/relationships/image" Target="../media/image74.pn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hyperlink" Target="https://covaconf.webex.com/weblink/register/r356265cb4b5d84cfa98903fb0adb74f2"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7.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3BC52-521D-EB9D-ECF8-98ABA954B1F8}"/>
              </a:ext>
            </a:extLst>
          </p:cNvPr>
          <p:cNvSpPr>
            <a:spLocks noGrp="1"/>
          </p:cNvSpPr>
          <p:nvPr>
            <p:ph type="title"/>
          </p:nvPr>
        </p:nvSpPr>
        <p:spPr>
          <a:xfrm>
            <a:off x="6101733" y="3188349"/>
            <a:ext cx="5743903" cy="1302440"/>
          </a:xfrm>
        </p:spPr>
        <p:txBody>
          <a:bodyPr/>
          <a:lstStyle/>
          <a:p>
            <a:pPr algn="ctr">
              <a:lnSpc>
                <a:spcPct val="100000"/>
              </a:lnSpc>
              <a:spcBef>
                <a:spcPts val="0"/>
              </a:spcBef>
            </a:pPr>
            <a:r>
              <a:rPr lang="en-US" sz="3400" dirty="0">
                <a:latin typeface="Rajdhani"/>
              </a:rPr>
              <a:t>Information Security Officer's </a:t>
            </a:r>
            <a:endParaRPr lang="en-US" sz="3400" b="0" dirty="0">
              <a:solidFill>
                <a:srgbClr val="000000"/>
              </a:solidFill>
              <a:latin typeface="Rajdhani"/>
            </a:endParaRPr>
          </a:p>
          <a:p>
            <a:pPr algn="ctr">
              <a:lnSpc>
                <a:spcPct val="100000"/>
              </a:lnSpc>
              <a:spcBef>
                <a:spcPts val="0"/>
              </a:spcBef>
            </a:pPr>
            <a:r>
              <a:rPr lang="en-US" sz="3400" dirty="0">
                <a:latin typeface="Rajdhani"/>
                <a:ea typeface="Roboto"/>
              </a:rPr>
              <a:t>Advisory Group</a:t>
            </a:r>
            <a:endParaRPr lang="en-US" dirty="0">
              <a:ea typeface="Roboto"/>
            </a:endParaRPr>
          </a:p>
        </p:txBody>
      </p:sp>
      <p:sp>
        <p:nvSpPr>
          <p:cNvPr id="4" name="Picture Placeholder 3">
            <a:extLst>
              <a:ext uri="{FF2B5EF4-FFF2-40B4-BE49-F238E27FC236}">
                <a16:creationId xmlns:a16="http://schemas.microsoft.com/office/drawing/2014/main" id="{E7842211-4AED-BB1C-E18F-E9E66720EDE2}"/>
              </a:ext>
            </a:extLst>
          </p:cNvPr>
          <p:cNvSpPr>
            <a:spLocks noGrp="1"/>
          </p:cNvSpPr>
          <p:nvPr>
            <p:ph type="pic" sz="quarter" idx="13"/>
          </p:nvPr>
        </p:nvSpPr>
        <p:spPr/>
        <p:txBody>
          <a:bodyPr/>
          <a:lstStyle/>
          <a:p>
            <a:r>
              <a:rPr lang="en-US" sz="4000" dirty="0">
                <a:latin typeface="Rajdhani"/>
                <a:ea typeface="Roboto"/>
              </a:rPr>
              <a:t>WELCOME TO THE  </a:t>
            </a:r>
            <a:r>
              <a:rPr lang="en-US" sz="4000" b="0" dirty="0">
                <a:latin typeface="Rajdhani"/>
                <a:ea typeface="Roboto"/>
              </a:rPr>
              <a:t>Aug. 6, 2025</a:t>
            </a:r>
            <a:r>
              <a:rPr lang="en-US" sz="4000" dirty="0">
                <a:latin typeface="Rajdhani"/>
                <a:ea typeface="Roboto"/>
              </a:rPr>
              <a:t> </a:t>
            </a:r>
            <a:r>
              <a:rPr lang="en-US" sz="4000" b="0" dirty="0">
                <a:latin typeface="Rajdhani"/>
                <a:ea typeface="Roboto"/>
              </a:rPr>
              <a:t> </a:t>
            </a:r>
            <a:br>
              <a:rPr lang="en-US" sz="4000" b="0" dirty="0">
                <a:latin typeface="Rajdhani"/>
              </a:rPr>
            </a:br>
            <a:r>
              <a:rPr lang="en-US" sz="4000" dirty="0">
                <a:latin typeface="Rajdhani"/>
                <a:ea typeface="Roboto"/>
              </a:rPr>
              <a:t>ISOAG MEETING</a:t>
            </a:r>
            <a:r>
              <a:rPr lang="en-US" sz="4600" b="0" dirty="0">
                <a:latin typeface="Rajdhani"/>
                <a:ea typeface="Roboto"/>
              </a:rPr>
              <a:t> </a:t>
            </a:r>
            <a:endParaRPr lang="en-US" dirty="0">
              <a:ea typeface="Roboto"/>
            </a:endParaRPr>
          </a:p>
        </p:txBody>
      </p:sp>
      <p:pic>
        <p:nvPicPr>
          <p:cNvPr id="6" name="Picture 5" descr="Virginia IT Agency Logo">
            <a:extLst>
              <a:ext uri="{FF2B5EF4-FFF2-40B4-BE49-F238E27FC236}">
                <a16:creationId xmlns:a16="http://schemas.microsoft.com/office/drawing/2014/main" id="{50C3B3B1-AAB1-35B2-47F3-A630AB6F96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9903" y="819145"/>
            <a:ext cx="5054686" cy="1914041"/>
          </a:xfrm>
          <a:prstGeom prst="rect">
            <a:avLst/>
          </a:prstGeom>
        </p:spPr>
      </p:pic>
    </p:spTree>
    <p:extLst>
      <p:ext uri="{BB962C8B-B14F-4D97-AF65-F5344CB8AC3E}">
        <p14:creationId xmlns:p14="http://schemas.microsoft.com/office/powerpoint/2010/main" val="6792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AC4B-DC61-3BFB-973C-B7EE5BA38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E4988-11DB-104F-4F75-11B478C375D6}"/>
              </a:ext>
            </a:extLst>
          </p:cNvPr>
          <p:cNvSpPr>
            <a:spLocks noGrp="1"/>
          </p:cNvSpPr>
          <p:nvPr>
            <p:ph type="title"/>
          </p:nvPr>
        </p:nvSpPr>
        <p:spPr/>
        <p:txBody>
          <a:bodyPr/>
          <a:lstStyle/>
          <a:p>
            <a:r>
              <a:rPr lang="en-US"/>
              <a:t>General guidelines</a:t>
            </a:r>
          </a:p>
        </p:txBody>
      </p:sp>
      <p:sp>
        <p:nvSpPr>
          <p:cNvPr id="3" name="Content Placeholder 2">
            <a:extLst>
              <a:ext uri="{FF2B5EF4-FFF2-40B4-BE49-F238E27FC236}">
                <a16:creationId xmlns:a16="http://schemas.microsoft.com/office/drawing/2014/main" id="{4E4ED65E-DDBC-BC5C-4210-7DE6F1823D88}"/>
              </a:ext>
            </a:extLst>
          </p:cNvPr>
          <p:cNvSpPr>
            <a:spLocks noGrp="1"/>
          </p:cNvSpPr>
          <p:nvPr>
            <p:ph sz="half" idx="1"/>
          </p:nvPr>
        </p:nvSpPr>
        <p:spPr>
          <a:xfrm>
            <a:off x="838199" y="1172311"/>
            <a:ext cx="10515599" cy="4351338"/>
          </a:xfrm>
        </p:spPr>
        <p:txBody>
          <a:bodyPr vert="horz" lIns="91440" tIns="45720" rIns="91440" bIns="45720" rtlCol="0" anchor="t">
            <a:noAutofit/>
          </a:bodyPr>
          <a:lstStyle/>
          <a:p>
            <a:r>
              <a:rPr lang="en-US" b="0">
                <a:solidFill>
                  <a:srgbClr val="920075"/>
                </a:solidFill>
                <a:latin typeface="Arial"/>
                <a:ea typeface="Roboto"/>
                <a:cs typeface="Arial"/>
              </a:rPr>
              <a:t>• </a:t>
            </a:r>
            <a:r>
              <a:rPr lang="en-US" b="0">
                <a:latin typeface="roboto"/>
                <a:ea typeface="roboto"/>
                <a:cs typeface="roboto"/>
              </a:rPr>
              <a:t>Upgrades offered to N-1 (OS2019, RHEL/OL8) or preferred, N (OS2022, RHEL/OL9) only.</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Upgrades from N-1 to N require an RFS at agency cost. From N-2+ are no-cost.</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Servers, in general, cannot be in-place upgraded more than 3 versions from existing </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Decommission requests must be initiated by the Agency (for Migration upgrades)</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Upgrades can be scheduled at any time of day or night and weekends.</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A server 'snap-shot' is taken before every upgrade to allow for immediate roll-back</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Enterprise Architecture (EA) exceptions are required for servers remaining in "Divest" and "Prohibited" status for servers </a:t>
            </a:r>
            <a:r>
              <a:rPr lang="en-US" b="0" u="sng">
                <a:latin typeface="roboto"/>
                <a:ea typeface="roboto"/>
                <a:cs typeface="roboto"/>
              </a:rPr>
              <a:t>with support</a:t>
            </a:r>
            <a:r>
              <a:rPr lang="en-US" b="0">
                <a:latin typeface="roboto"/>
                <a:ea typeface="roboto"/>
                <a:cs typeface="roboto"/>
              </a:rPr>
              <a:t> (e.g. Windows OS2012/16, Linux/OL7)</a:t>
            </a:r>
            <a:endParaRPr lang="en-US">
              <a:latin typeface="roboto"/>
              <a:ea typeface="roboto"/>
              <a:cs typeface="roboto"/>
            </a:endParaRPr>
          </a:p>
          <a:p>
            <a:r>
              <a:rPr lang="en-US" b="0">
                <a:solidFill>
                  <a:srgbClr val="920075"/>
                </a:solidFill>
                <a:latin typeface="Arial"/>
                <a:ea typeface="Roboto"/>
                <a:cs typeface="Arial"/>
              </a:rPr>
              <a:t>• </a:t>
            </a:r>
            <a:r>
              <a:rPr lang="en-US" b="0">
                <a:latin typeface="roboto"/>
                <a:ea typeface="roboto"/>
                <a:cs typeface="roboto"/>
              </a:rPr>
              <a:t>Security exceptions (SEC EXC) are required for servers in "Divest" and "Prohibited" status for servers in N-2+ that are </a:t>
            </a:r>
            <a:r>
              <a:rPr lang="en-US" b="0" u="sng">
                <a:latin typeface="roboto"/>
                <a:ea typeface="roboto"/>
                <a:cs typeface="roboto"/>
              </a:rPr>
              <a:t>without support</a:t>
            </a:r>
            <a:r>
              <a:rPr lang="en-US" b="0">
                <a:latin typeface="roboto"/>
                <a:ea typeface="roboto"/>
                <a:cs typeface="roboto"/>
              </a:rPr>
              <a:t> (e.g. Windows OS2008, RHEL7/OL6 and below)</a:t>
            </a:r>
            <a:endParaRPr lang="en-US">
              <a:latin typeface="roboto"/>
              <a:ea typeface="roboto"/>
              <a:cs typeface="roboto"/>
            </a:endParaRPr>
          </a:p>
          <a:p>
            <a:pPr marL="342900" indent="-342900">
              <a:buFont typeface="Arial" panose="020B0604020202020204" pitchFamily="34" charset="0"/>
              <a:buChar char="•"/>
            </a:pPr>
            <a:endParaRPr lang="en-US" b="0">
              <a:cs typeface="Roboto" panose="02000000000000000000" pitchFamily="2" charset="0"/>
            </a:endParaRPr>
          </a:p>
        </p:txBody>
      </p:sp>
    </p:spTree>
    <p:extLst>
      <p:ext uri="{BB962C8B-B14F-4D97-AF65-F5344CB8AC3E}">
        <p14:creationId xmlns:p14="http://schemas.microsoft.com/office/powerpoint/2010/main" val="4164664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2AE75-78DF-88C4-21F4-2A8DBDA6F6F7}"/>
              </a:ext>
            </a:extLst>
          </p:cNvPr>
          <p:cNvSpPr>
            <a:spLocks noGrp="1"/>
          </p:cNvSpPr>
          <p:nvPr>
            <p:ph sz="half" idx="1"/>
          </p:nvPr>
        </p:nvSpPr>
        <p:spPr>
          <a:xfrm>
            <a:off x="838200" y="1256477"/>
            <a:ext cx="9880600" cy="4845226"/>
          </a:xfrm>
        </p:spPr>
        <p:txBody>
          <a:bodyPr vert="horz" lIns="91440" tIns="45720" rIns="91440" bIns="45720" rtlCol="0" anchor="t">
            <a:noAutofit/>
          </a:bodyPr>
          <a:lstStyle/>
          <a:p>
            <a:r>
              <a:rPr lang="en-US" sz="1800">
                <a:latin typeface="Roboto"/>
                <a:ea typeface="Roboto"/>
                <a:cs typeface="Roboto"/>
              </a:rPr>
              <a:t>Upgrade-fatigue is a real thing.  Plan your upgrades at a cadence that keeps you at N and N-1 continuously – every three years to avoid fatigue.  Always upgrade to N.</a:t>
            </a:r>
          </a:p>
          <a:p>
            <a:endParaRPr lang="en-US" sz="1800">
              <a:cs typeface="Roboto"/>
            </a:endParaRPr>
          </a:p>
          <a:p>
            <a:r>
              <a:rPr lang="en-US" sz="1800">
                <a:latin typeface="Roboto"/>
                <a:ea typeface="Roboto"/>
                <a:cs typeface="Roboto"/>
              </a:rPr>
              <a:t>The technology roadmap and OS version drive "N"-level - not the support profile.</a:t>
            </a:r>
            <a:endParaRPr lang="en-US" sz="1800">
              <a:cs typeface="Roboto"/>
            </a:endParaRPr>
          </a:p>
          <a:p>
            <a:endParaRPr lang="en-US" sz="1800">
              <a:cs typeface="Roboto"/>
            </a:endParaRPr>
          </a:p>
          <a:p>
            <a:r>
              <a:rPr lang="en-US" sz="1800">
                <a:latin typeface="Roboto"/>
                <a:ea typeface="Roboto"/>
                <a:cs typeface="Roboto"/>
              </a:rPr>
              <a:t>Keep your Agency applications up-to-date, make sure they are forward compatible and supported with future OS versions – consider SaaS and Public Cloud offerings.</a:t>
            </a:r>
            <a:endParaRPr lang="en-US" sz="1800">
              <a:cs typeface="Roboto"/>
            </a:endParaRPr>
          </a:p>
          <a:p>
            <a:endParaRPr lang="en-US" sz="1800">
              <a:latin typeface="Roboto"/>
              <a:ea typeface="Roboto"/>
              <a:cs typeface="Roboto"/>
            </a:endParaRPr>
          </a:p>
          <a:p>
            <a:r>
              <a:rPr lang="en-US" sz="1800">
                <a:latin typeface="Roboto"/>
                <a:ea typeface="Roboto"/>
                <a:cs typeface="Roboto"/>
              </a:rPr>
              <a:t>Completely remove old versions of apps and tools as they leave remnants that get flagged in Tenable as vulnerabilities.</a:t>
            </a:r>
            <a:endParaRPr lang="en-US" sz="1800">
              <a:cs typeface="Roboto"/>
            </a:endParaRPr>
          </a:p>
          <a:p>
            <a:endParaRPr lang="en-US" sz="1800">
              <a:cs typeface="Roboto"/>
            </a:endParaRPr>
          </a:p>
          <a:p>
            <a:r>
              <a:rPr lang="en-US" sz="1800">
                <a:latin typeface="Roboto"/>
                <a:ea typeface="Roboto"/>
                <a:cs typeface="Roboto"/>
              </a:rPr>
              <a:t>Extended support: not always offered by the OEM.  Not announced until one year from </a:t>
            </a:r>
            <a:r>
              <a:rPr lang="en-US" sz="1800" err="1">
                <a:latin typeface="Roboto"/>
                <a:ea typeface="Roboto"/>
                <a:cs typeface="Roboto"/>
              </a:rPr>
              <a:t>EoSL</a:t>
            </a:r>
            <a:r>
              <a:rPr lang="en-US" sz="1800">
                <a:latin typeface="Roboto"/>
                <a:ea typeface="Roboto"/>
                <a:cs typeface="Roboto"/>
              </a:rPr>
              <a:t>.</a:t>
            </a:r>
          </a:p>
          <a:p>
            <a:endParaRPr lang="en-US" sz="1800">
              <a:cs typeface="Roboto"/>
            </a:endParaRPr>
          </a:p>
          <a:p>
            <a:r>
              <a:rPr lang="en-US" sz="1800">
                <a:latin typeface="Roboto"/>
                <a:ea typeface="Roboto"/>
                <a:cs typeface="Roboto"/>
              </a:rPr>
              <a:t>Future restrictions on N-2+ versions are in planning to drive upgrade participation.</a:t>
            </a:r>
            <a:endParaRPr lang="en-US" sz="1800">
              <a:cs typeface="Roboto"/>
            </a:endParaRPr>
          </a:p>
          <a:p>
            <a:endParaRPr lang="en-US" sz="1800">
              <a:cs typeface="Roboto"/>
            </a:endParaRPr>
          </a:p>
          <a:p>
            <a:endParaRPr lang="en-US" sz="1800">
              <a:cs typeface="Roboto"/>
            </a:endParaRPr>
          </a:p>
          <a:p>
            <a:endParaRPr lang="en-US" sz="1800">
              <a:cs typeface="Roboto"/>
            </a:endParaRPr>
          </a:p>
        </p:txBody>
      </p:sp>
      <p:sp>
        <p:nvSpPr>
          <p:cNvPr id="4" name="Title 3">
            <a:extLst>
              <a:ext uri="{FF2B5EF4-FFF2-40B4-BE49-F238E27FC236}">
                <a16:creationId xmlns:a16="http://schemas.microsoft.com/office/drawing/2014/main" id="{D15BEAB1-B930-3AF6-60F3-23F0F103D347}"/>
              </a:ext>
            </a:extLst>
          </p:cNvPr>
          <p:cNvSpPr>
            <a:spLocks noGrp="1"/>
          </p:cNvSpPr>
          <p:nvPr>
            <p:ph type="title"/>
          </p:nvPr>
        </p:nvSpPr>
        <p:spPr/>
        <p:txBody>
          <a:bodyPr/>
          <a:lstStyle/>
          <a:p>
            <a:r>
              <a:rPr lang="en-US">
                <a:latin typeface="Roboto"/>
                <a:ea typeface="Roboto"/>
                <a:cs typeface="Roboto"/>
              </a:rPr>
              <a:t>Upgrade parting thoughts</a:t>
            </a:r>
            <a:endParaRPr lang="en-US">
              <a:cs typeface="Roboto"/>
            </a:endParaRPr>
          </a:p>
        </p:txBody>
      </p:sp>
    </p:spTree>
    <p:extLst>
      <p:ext uri="{BB962C8B-B14F-4D97-AF65-F5344CB8AC3E}">
        <p14:creationId xmlns:p14="http://schemas.microsoft.com/office/powerpoint/2010/main" val="133494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16AC3F-5F49-1199-C98A-2881B04F414E}"/>
              </a:ext>
            </a:extLst>
          </p:cNvPr>
          <p:cNvSpPr>
            <a:spLocks noGrp="1"/>
          </p:cNvSpPr>
          <p:nvPr>
            <p:ph type="title"/>
          </p:nvPr>
        </p:nvSpPr>
        <p:spPr/>
        <p:txBody>
          <a:bodyPr/>
          <a:lstStyle/>
          <a:p>
            <a:r>
              <a:rPr lang="en-US" dirty="0">
                <a:latin typeface="Roboto"/>
                <a:ea typeface="Roboto"/>
                <a:cs typeface="Roboto"/>
              </a:rPr>
              <a:t>Population of Servers by OEM OS Support Phase</a:t>
            </a:r>
            <a:endParaRPr lang="en-US" dirty="0"/>
          </a:p>
        </p:txBody>
      </p:sp>
      <p:sp>
        <p:nvSpPr>
          <p:cNvPr id="7" name="Content Placeholder 2">
            <a:extLst>
              <a:ext uri="{FF2B5EF4-FFF2-40B4-BE49-F238E27FC236}">
                <a16:creationId xmlns:a16="http://schemas.microsoft.com/office/drawing/2014/main" id="{722B4570-B398-8D4E-7705-E9A946053C1E}"/>
              </a:ext>
            </a:extLst>
          </p:cNvPr>
          <p:cNvSpPr txBox="1">
            <a:spLocks/>
          </p:cNvSpPr>
          <p:nvPr/>
        </p:nvSpPr>
        <p:spPr>
          <a:xfrm>
            <a:off x="507999" y="898616"/>
            <a:ext cx="4737851" cy="46764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Clr>
                <a:schemeClr val="accent3"/>
              </a:buClr>
              <a:buFont typeface="Wingdings" pitchFamily="2" charset="2"/>
              <a:buNone/>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2000" b="1"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2000" b="1"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3200" b="1" i="0" u="none" strike="noStrike" kern="1200" cap="none" spc="0" normalizeH="0" baseline="0" noProof="0">
                <a:ln>
                  <a:noFill/>
                </a:ln>
                <a:solidFill>
                  <a:srgbClr val="414041"/>
                </a:solidFill>
                <a:effectLst/>
                <a:uLnTx/>
                <a:uFillTx/>
                <a:latin typeface="Roboto"/>
                <a:ea typeface="Roboto"/>
                <a:cs typeface="Roboto"/>
              </a:rPr>
              <a:t>                93.5% </a:t>
            </a:r>
            <a:endParaRPr kumimoji="0" lang="en-US" sz="32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2400" b="0" i="0" u="none" strike="noStrike" kern="1200" cap="none" spc="0" normalizeH="0" baseline="0" noProof="0">
                <a:ln>
                  <a:noFill/>
                </a:ln>
                <a:solidFill>
                  <a:srgbClr val="414041"/>
                </a:solidFill>
                <a:effectLst/>
                <a:uLnTx/>
                <a:uFillTx/>
                <a:latin typeface="Roboto"/>
                <a:ea typeface="Roboto"/>
                <a:cs typeface="Roboto"/>
              </a:rPr>
              <a:t>of COV servers operating systems are fully supported</a:t>
            </a:r>
            <a:r>
              <a:rPr kumimoji="0" lang="en-US" sz="2400" b="1" i="0" u="none" strike="noStrike" kern="1200" cap="none" spc="0" normalizeH="0" baseline="0" noProof="0">
                <a:ln>
                  <a:noFill/>
                </a:ln>
                <a:solidFill>
                  <a:srgbClr val="414041"/>
                </a:solidFill>
                <a:effectLst/>
                <a:uLnTx/>
                <a:uFillTx/>
                <a:latin typeface="Roboto"/>
                <a:ea typeface="Roboto"/>
                <a:cs typeface="Roboto"/>
              </a:rPr>
              <a:t> </a:t>
            </a:r>
            <a:r>
              <a:rPr kumimoji="0" lang="en-US" sz="2400" b="0" i="0" u="none" strike="noStrike" kern="1200" cap="none" spc="0" normalizeH="0" baseline="0" noProof="0">
                <a:ln>
                  <a:noFill/>
                </a:ln>
                <a:solidFill>
                  <a:srgbClr val="414041"/>
                </a:solidFill>
                <a:effectLst/>
                <a:uLnTx/>
                <a:uFillTx/>
                <a:latin typeface="Roboto"/>
                <a:ea typeface="Roboto"/>
                <a:cs typeface="Roboto"/>
              </a:rPr>
              <a:t>as provided by the OEM (Microsoft/RHEL/Oracle Linux).</a:t>
            </a: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24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a:p>
            <a:pPr marL="342900" marR="0" lvl="0" indent="-342900" algn="l" defTabSz="914400" rtl="0" eaLnBrk="1" fontAlgn="auto" latinLnBrk="0" hangingPunct="1">
              <a:lnSpc>
                <a:spcPct val="90000"/>
              </a:lnSpc>
              <a:spcBef>
                <a:spcPts val="1000"/>
              </a:spcBef>
              <a:spcAft>
                <a:spcPts val="0"/>
              </a:spcAft>
              <a:buClr>
                <a:srgbClr val="920075"/>
              </a:buClr>
              <a:buSzTx/>
              <a:buFont typeface="Wingdings"/>
              <a:buChar char="ü"/>
              <a:tabLst/>
              <a:defRPr/>
            </a:pPr>
            <a:r>
              <a:rPr kumimoji="0" lang="en-US" sz="2400" b="0" i="0" u="none" strike="noStrike" kern="1200" cap="none" spc="0" normalizeH="0" baseline="0" noProof="0">
                <a:ln>
                  <a:noFill/>
                </a:ln>
                <a:solidFill>
                  <a:srgbClr val="414041"/>
                </a:solidFill>
                <a:effectLst/>
                <a:uLnTx/>
                <a:uFillTx/>
                <a:latin typeface="Roboto"/>
                <a:ea typeface="Roboto"/>
                <a:cs typeface="Roboto"/>
              </a:rPr>
              <a:t>Full Security Support</a:t>
            </a:r>
          </a:p>
          <a:p>
            <a:pPr marL="342900" marR="0" lvl="0" indent="-342900" algn="l" defTabSz="914400" rtl="0" eaLnBrk="1" fontAlgn="auto" latinLnBrk="0" hangingPunct="1">
              <a:lnSpc>
                <a:spcPct val="90000"/>
              </a:lnSpc>
              <a:spcBef>
                <a:spcPts val="1000"/>
              </a:spcBef>
              <a:spcAft>
                <a:spcPts val="0"/>
              </a:spcAft>
              <a:buClr>
                <a:srgbClr val="920075"/>
              </a:buClr>
              <a:buSzTx/>
              <a:buFont typeface="Wingdings"/>
              <a:buChar char="ü"/>
              <a:tabLst/>
              <a:defRPr/>
            </a:pPr>
            <a:r>
              <a:rPr kumimoji="0" lang="en-US" sz="2400" b="0" i="0" u="none" strike="noStrike" kern="1200" cap="none" spc="0" normalizeH="0" baseline="0" noProof="0">
                <a:ln>
                  <a:noFill/>
                </a:ln>
                <a:solidFill>
                  <a:srgbClr val="414041"/>
                </a:solidFill>
                <a:effectLst/>
                <a:uLnTx/>
                <a:uFillTx/>
                <a:latin typeface="Roboto"/>
                <a:ea typeface="Roboto"/>
                <a:cs typeface="Roboto"/>
              </a:rPr>
              <a:t>Enhancements</a:t>
            </a:r>
          </a:p>
          <a:p>
            <a:pPr marL="342900" marR="0" lvl="0" indent="-342900" algn="l" defTabSz="914400" rtl="0" eaLnBrk="1" fontAlgn="auto" latinLnBrk="0" hangingPunct="1">
              <a:lnSpc>
                <a:spcPct val="90000"/>
              </a:lnSpc>
              <a:spcBef>
                <a:spcPts val="1000"/>
              </a:spcBef>
              <a:spcAft>
                <a:spcPts val="0"/>
              </a:spcAft>
              <a:buClr>
                <a:srgbClr val="920075"/>
              </a:buClr>
              <a:buSzTx/>
              <a:buFont typeface="Wingdings"/>
              <a:buChar char="ü"/>
              <a:tabLst/>
              <a:defRPr/>
            </a:pPr>
            <a:r>
              <a:rPr kumimoji="0" lang="en-US" sz="2400" b="0" i="0" u="none" strike="noStrike" kern="1200" cap="none" spc="0" normalizeH="0" baseline="0" noProof="0">
                <a:ln>
                  <a:noFill/>
                </a:ln>
                <a:solidFill>
                  <a:srgbClr val="414041"/>
                </a:solidFill>
                <a:effectLst/>
                <a:uLnTx/>
                <a:uFillTx/>
                <a:latin typeface="Roboto"/>
                <a:ea typeface="Roboto"/>
                <a:cs typeface="Roboto"/>
              </a:rPr>
              <a:t>Enhanced Support</a:t>
            </a:r>
            <a:endParaRPr kumimoji="0" lang="en-US" sz="24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24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p:txBody>
      </p:sp>
      <p:pic>
        <p:nvPicPr>
          <p:cNvPr id="12" name="Content Placeholder 11" descr="Chart, pie chart describing the percent of servers by support phase, with 60 percent in full support, 33 in maintenance support, 3 percent in extended support, and only 3 percent out of support.">
            <a:extLst>
              <a:ext uri="{FF2B5EF4-FFF2-40B4-BE49-F238E27FC236}">
                <a16:creationId xmlns:a16="http://schemas.microsoft.com/office/drawing/2014/main" id="{5C419BF7-C89B-E078-A3EA-905772308E59}"/>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5450212" y="1256118"/>
            <a:ext cx="6307611" cy="3970704"/>
          </a:xfrm>
          <a:prstGeom prst="rect">
            <a:avLst/>
          </a:prstGeom>
        </p:spPr>
      </p:pic>
    </p:spTree>
    <p:extLst>
      <p:ext uri="{BB962C8B-B14F-4D97-AF65-F5344CB8AC3E}">
        <p14:creationId xmlns:p14="http://schemas.microsoft.com/office/powerpoint/2010/main" val="103277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831991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p:txBody>
          <a:bodyPr/>
          <a:lstStyle/>
          <a:p>
            <a:r>
              <a:rPr lang="en-US"/>
              <a:t>Virginian Identity (VID)</a:t>
            </a:r>
          </a:p>
        </p:txBody>
      </p:sp>
      <p:sp>
        <p:nvSpPr>
          <p:cNvPr id="3" name="Subtitle 2">
            <a:extLst>
              <a:ext uri="{FF2B5EF4-FFF2-40B4-BE49-F238E27FC236}">
                <a16:creationId xmlns:a16="http://schemas.microsoft.com/office/drawing/2014/main" id="{506A0198-3F35-7DAA-6267-0A936DFC5B6F}"/>
              </a:ext>
            </a:extLst>
          </p:cNvPr>
          <p:cNvSpPr>
            <a:spLocks noGrp="1"/>
          </p:cNvSpPr>
          <p:nvPr>
            <p:ph type="subTitle" idx="1"/>
          </p:nvPr>
        </p:nvSpPr>
        <p:spPr/>
        <p:txBody>
          <a:bodyPr/>
          <a:lstStyle/>
          <a:p>
            <a:r>
              <a:rPr lang="en-US"/>
              <a:t>Partner persona</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Franklin Thurston</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Aug. 6, 2025</a:t>
            </a:r>
          </a:p>
        </p:txBody>
      </p:sp>
    </p:spTree>
    <p:extLst>
      <p:ext uri="{BB962C8B-B14F-4D97-AF65-F5344CB8AC3E}">
        <p14:creationId xmlns:p14="http://schemas.microsoft.com/office/powerpoint/2010/main" val="2607819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a:xfrm>
            <a:off x="838200" y="294235"/>
            <a:ext cx="10515600" cy="1325563"/>
          </a:xfrm>
        </p:spPr>
        <p:txBody>
          <a:bodyPr/>
          <a:lstStyle/>
          <a:p>
            <a:br>
              <a:rPr lang="en-US"/>
            </a:br>
            <a:r>
              <a:rPr lang="en-US">
                <a:latin typeface="Roboto"/>
                <a:ea typeface="Roboto"/>
                <a:cs typeface="Roboto"/>
              </a:rPr>
              <a:t>SPLM process to extend VID to the partner persona </a:t>
            </a:r>
            <a:br>
              <a:rPr lang="en-US"/>
            </a:br>
            <a:endParaRPr lang="en-US"/>
          </a:p>
        </p:txBody>
      </p:sp>
      <p:sp>
        <p:nvSpPr>
          <p:cNvPr id="6" name="Text Placeholder 7">
            <a:extLst>
              <a:ext uri="{FF2B5EF4-FFF2-40B4-BE49-F238E27FC236}">
                <a16:creationId xmlns:a16="http://schemas.microsoft.com/office/drawing/2014/main" id="{F74C7C34-A8AA-4680-BDF8-72A8222C590A}"/>
              </a:ext>
            </a:extLst>
          </p:cNvPr>
          <p:cNvSpPr txBox="1">
            <a:spLocks noGrp="1"/>
          </p:cNvSpPr>
          <p:nvPr>
            <p:ph sz="half" idx="1"/>
          </p:nvPr>
        </p:nvSpPr>
        <p:spPr>
          <a:xfrm>
            <a:off x="838200" y="1406984"/>
            <a:ext cx="5165993" cy="4351338"/>
          </a:xfrm>
          <a:prstGeom prst="rect">
            <a:avLst/>
          </a:prstGeom>
        </p:spPr>
        <p:txBody>
          <a:bodyPr lIns="91440" tIns="45720" rIns="91440" bIns="45720" anchor="t">
            <a:normAutofit/>
          </a:bodyPr>
          <a:lstStyle>
            <a:defPPr>
              <a:defRPr lang="en-US"/>
            </a:defPPr>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70000"/>
              </a:lnSpc>
              <a:spcBef>
                <a:spcPts val="0"/>
              </a:spcBef>
              <a:buFont typeface="Arial" panose="020B0604020202020204" pitchFamily="34" charset="0"/>
              <a:buNone/>
            </a:pPr>
            <a:r>
              <a:rPr lang="en-US" sz="1800" b="1">
                <a:solidFill>
                  <a:srgbClr val="414042"/>
                </a:solidFill>
                <a:latin typeface="Roboto"/>
                <a:ea typeface="Roboto"/>
                <a:cs typeface="Roboto"/>
              </a:rPr>
              <a:t>VID current state:</a:t>
            </a:r>
          </a:p>
          <a:p>
            <a:pPr marL="799465" lvl="1" indent="-342900" fontAlgn="base">
              <a:lnSpc>
                <a:spcPct val="120000"/>
              </a:lnSpc>
              <a:spcBef>
                <a:spcPts val="600"/>
              </a:spcBef>
              <a:buClr>
                <a:srgbClr val="920075"/>
              </a:buClr>
              <a:buFont typeface="Symbol" panose="05050102010706020507" pitchFamily="18" charset="2"/>
              <a:buChar char=""/>
            </a:pPr>
            <a:r>
              <a:rPr lang="en-US" sz="1800">
                <a:latin typeface="Roboto"/>
                <a:ea typeface="Roboto"/>
                <a:cs typeface="Roboto"/>
              </a:rPr>
              <a:t>Provides a single sign-on (SSO) service  for COV applications</a:t>
            </a:r>
          </a:p>
          <a:p>
            <a:pPr marL="799465" lvl="1" indent="-342900" fontAlgn="base">
              <a:lnSpc>
                <a:spcPct val="120000"/>
              </a:lnSpc>
              <a:spcBef>
                <a:spcPts val="600"/>
              </a:spcBef>
              <a:buClr>
                <a:srgbClr val="920075"/>
              </a:buClr>
              <a:buFont typeface="Symbol" panose="05050102010706020507" pitchFamily="18" charset="2"/>
              <a:buChar char=""/>
            </a:pPr>
            <a:r>
              <a:rPr lang="en-US" sz="1800">
                <a:latin typeface="Roboto"/>
                <a:ea typeface="Roboto"/>
                <a:cs typeface="Roboto"/>
              </a:rPr>
              <a:t>Based on the Okta Customer Identity and Access Management (CIAM) SSO solution that has been implemented in a FedRAMP High tenant</a:t>
            </a:r>
          </a:p>
          <a:p>
            <a:pPr marL="799465" lvl="1" indent="-342900" fontAlgn="base">
              <a:lnSpc>
                <a:spcPct val="120000"/>
              </a:lnSpc>
              <a:spcBef>
                <a:spcPts val="600"/>
              </a:spcBef>
              <a:buClr>
                <a:srgbClr val="920075"/>
              </a:buClr>
              <a:buFont typeface="Symbol" panose="05050102010706020507" pitchFamily="18" charset="2"/>
              <a:buChar char=""/>
            </a:pPr>
            <a:r>
              <a:rPr lang="en-US" sz="1800">
                <a:latin typeface="Roboto"/>
                <a:ea typeface="Roboto"/>
                <a:cs typeface="Roboto"/>
              </a:rPr>
              <a:t>Applications eligible to join the VID SSO service serve the public user persona</a:t>
            </a:r>
          </a:p>
          <a:p>
            <a:pPr marL="799465" lvl="1" indent="-342900" fontAlgn="base">
              <a:lnSpc>
                <a:spcPct val="120000"/>
              </a:lnSpc>
              <a:spcBef>
                <a:spcPts val="600"/>
              </a:spcBef>
              <a:buClr>
                <a:srgbClr val="920075"/>
              </a:buClr>
              <a:buFont typeface="Symbol" panose="05050102010706020507" pitchFamily="18" charset="2"/>
              <a:buChar char=""/>
            </a:pPr>
            <a:r>
              <a:rPr lang="en-US" sz="1800">
                <a:latin typeface="Roboto"/>
                <a:ea typeface="Roboto"/>
                <a:cs typeface="Roboto"/>
              </a:rPr>
              <a:t>Working through the SPLM process to extend VID to the partner persona </a:t>
            </a:r>
          </a:p>
          <a:p>
            <a:pPr marL="799465" lvl="1" indent="-342900" fontAlgn="base">
              <a:lnSpc>
                <a:spcPct val="120000"/>
              </a:lnSpc>
              <a:spcBef>
                <a:spcPts val="600"/>
              </a:spcBef>
              <a:buClr>
                <a:srgbClr val="920075"/>
              </a:buClr>
              <a:buFont typeface="Symbol" panose="05050102010706020507" pitchFamily="18" charset="2"/>
              <a:buChar char=""/>
            </a:pPr>
            <a:endParaRPr lang="en-US" sz="1800">
              <a:latin typeface="Roboto"/>
              <a:ea typeface="Roboto"/>
              <a:cs typeface="Roboto"/>
            </a:endParaRPr>
          </a:p>
          <a:p>
            <a:pPr marL="799465" lvl="1" indent="-342900" fontAlgn="base">
              <a:lnSpc>
                <a:spcPct val="160000"/>
              </a:lnSpc>
              <a:spcBef>
                <a:spcPts val="0"/>
              </a:spcBef>
              <a:buClr>
                <a:srgbClr val="920075"/>
              </a:buClr>
              <a:buFont typeface="Symbol" panose="05050102010706020507" pitchFamily="18" charset="2"/>
              <a:buChar char=""/>
            </a:pPr>
            <a:endParaRPr lang="en-US" sz="1800">
              <a:solidFill>
                <a:srgbClr val="414042"/>
              </a:solidFill>
              <a:latin typeface="Roboto" panose="02000000000000000000" pitchFamily="2" charset="0"/>
              <a:ea typeface="Roboto" panose="02000000000000000000" pitchFamily="2" charset="0"/>
              <a:cs typeface="Roboto" panose="02000000000000000000" pitchFamily="2" charset="0"/>
            </a:endParaRPr>
          </a:p>
        </p:txBody>
      </p:sp>
      <p:sp>
        <p:nvSpPr>
          <p:cNvPr id="7" name="Text Placeholder 7">
            <a:extLst>
              <a:ext uri="{FF2B5EF4-FFF2-40B4-BE49-F238E27FC236}">
                <a16:creationId xmlns:a16="http://schemas.microsoft.com/office/drawing/2014/main" id="{FB9C5C56-FE53-F15D-D235-5DAA84EBAA8E}"/>
              </a:ext>
            </a:extLst>
          </p:cNvPr>
          <p:cNvSpPr txBox="1">
            <a:spLocks/>
          </p:cNvSpPr>
          <p:nvPr/>
        </p:nvSpPr>
        <p:spPr>
          <a:xfrm>
            <a:off x="6096000" y="1406984"/>
            <a:ext cx="5165993" cy="4351338"/>
          </a:xfrm>
          <a:prstGeom prst="rect">
            <a:avLst/>
          </a:prstGeom>
        </p:spPr>
        <p:txBody>
          <a:bodyPr vert="horz" lIns="91440" tIns="45720" rIns="91440" bIns="45720" rtlCol="0" anchor="t">
            <a:normAutofit/>
          </a:bodyPr>
          <a:lstStyle>
            <a:defPPr>
              <a:defRPr lang="en-US"/>
            </a:defPPr>
            <a:lvl1pPr marL="228594" indent="-228594" algn="l" defTabSz="914377" rtl="0" eaLnBrk="1" latinLnBrk="0" hangingPunct="1">
              <a:lnSpc>
                <a:spcPct val="90000"/>
              </a:lnSpc>
              <a:spcBef>
                <a:spcPts val="1000"/>
              </a:spcBef>
              <a:buClr>
                <a:schemeClr val="accent3"/>
              </a:buClr>
              <a:buFont typeface="Arial" panose="020B0604020202020204" pitchFamily="34" charset="0"/>
              <a:buChar char="•"/>
              <a:defRPr sz="28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
                <a:srgbClr val="920075"/>
              </a:buClr>
              <a:buSzTx/>
              <a:buFont typeface="Arial" panose="020B0604020202020204" pitchFamily="34" charset="0"/>
              <a:buNone/>
              <a:tabLst/>
              <a:defRPr/>
            </a:pPr>
            <a:r>
              <a:rPr kumimoji="0" lang="en-US" sz="1800" b="1" i="0" u="none" strike="noStrike" kern="1200" cap="none" spc="0" normalizeH="0" baseline="0" noProof="0">
                <a:ln>
                  <a:noFill/>
                </a:ln>
                <a:solidFill>
                  <a:srgbClr val="414042"/>
                </a:solidFill>
                <a:effectLst/>
                <a:uLnTx/>
                <a:uFillTx/>
                <a:latin typeface="Roboto"/>
                <a:ea typeface="Roboto"/>
                <a:cs typeface="Roboto"/>
              </a:rPr>
              <a:t>Increased scope with the partner persona:</a:t>
            </a:r>
            <a:endParaRPr kumimoji="0" lang="en-US" sz="1800" b="1" i="0" u="none" strike="noStrike" kern="1200" cap="none" spc="0" normalizeH="0" baseline="0" noProof="0">
              <a:ln>
                <a:noFill/>
              </a:ln>
              <a:solidFill>
                <a:srgbClr val="414042"/>
              </a:solidFill>
              <a:effectLst/>
              <a:uLnTx/>
              <a:uFillTx/>
              <a:latin typeface="Roboto"/>
              <a:ea typeface="Roboto"/>
              <a:cs typeface="Roboto" panose="02000000000000000000" pitchFamily="2" charset="0"/>
            </a:endParaRPr>
          </a:p>
          <a:p>
            <a:pPr marL="799465" marR="0" lvl="1" indent="-342900" algn="l" defTabSz="914377" rtl="0" eaLnBrk="1" fontAlgn="base" latinLnBrk="0" hangingPunct="1">
              <a:lnSpc>
                <a:spcPct val="120000"/>
              </a:lnSpc>
              <a:spcBef>
                <a:spcPts val="600"/>
              </a:spcBef>
              <a:spcAft>
                <a:spcPts val="0"/>
              </a:spcAft>
              <a:buClr>
                <a:srgbClr val="920075"/>
              </a:buClr>
              <a:buSzTx/>
              <a:buFont typeface="Symbol" panose="05050102010706020507" pitchFamily="18" charset="2"/>
              <a:buChar char=""/>
              <a:tabLst/>
              <a:defRPr/>
            </a:pPr>
            <a:r>
              <a:rPr kumimoji="0" lang="en-US" sz="1800" b="0" i="0" u="none" strike="noStrike" kern="1200" cap="none" spc="0" normalizeH="0" baseline="0" noProof="0">
                <a:ln>
                  <a:noFill/>
                </a:ln>
                <a:solidFill>
                  <a:srgbClr val="414042"/>
                </a:solidFill>
                <a:effectLst/>
                <a:uLnTx/>
                <a:uFillTx/>
                <a:latin typeface="Roboto"/>
                <a:ea typeface="Roboto"/>
                <a:cs typeface="Roboto"/>
              </a:rPr>
              <a:t>Applications eligible to join the VID SSO service serve the public user and partner persona</a:t>
            </a:r>
          </a:p>
          <a:p>
            <a:pPr marL="799465" marR="0" lvl="1" indent="-342900" algn="l" defTabSz="914377" rtl="0" eaLnBrk="1" fontAlgn="base" latinLnBrk="0" hangingPunct="1">
              <a:lnSpc>
                <a:spcPct val="120000"/>
              </a:lnSpc>
              <a:spcBef>
                <a:spcPts val="600"/>
              </a:spcBef>
              <a:spcAft>
                <a:spcPts val="0"/>
              </a:spcAft>
              <a:buClr>
                <a:srgbClr val="920075"/>
              </a:buClr>
              <a:buSzTx/>
              <a:buFont typeface="Symbol" panose="05050102010706020507" pitchFamily="18" charset="2"/>
              <a:buChar char=""/>
              <a:tabLst/>
              <a:defRPr/>
            </a:pPr>
            <a:r>
              <a:rPr kumimoji="0" lang="en-US" sz="1800" b="0" i="0" u="none" strike="noStrike" kern="1200" cap="none" spc="0" normalizeH="0" baseline="0" noProof="0">
                <a:ln>
                  <a:noFill/>
                </a:ln>
                <a:solidFill>
                  <a:srgbClr val="414042"/>
                </a:solidFill>
                <a:effectLst/>
                <a:uLnTx/>
                <a:uFillTx/>
                <a:latin typeface="Roboto"/>
                <a:ea typeface="Roboto"/>
                <a:cs typeface="Roboto"/>
              </a:rPr>
              <a:t>Adding additional multi-factor authenticators (MFA) for business partners</a:t>
            </a: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Roboto" panose="02000000000000000000" pitchFamily="2" charset="0"/>
              <a:cs typeface="Roboto"/>
            </a:endParaRPr>
          </a:p>
        </p:txBody>
      </p:sp>
    </p:spTree>
    <p:extLst>
      <p:ext uri="{BB962C8B-B14F-4D97-AF65-F5344CB8AC3E}">
        <p14:creationId xmlns:p14="http://schemas.microsoft.com/office/powerpoint/2010/main" val="360258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02A5D-EBBF-2BA5-F283-5DDBBA22D541}"/>
              </a:ext>
            </a:extLst>
          </p:cNvPr>
          <p:cNvSpPr>
            <a:spLocks noGrp="1"/>
          </p:cNvSpPr>
          <p:nvPr>
            <p:ph type="title"/>
          </p:nvPr>
        </p:nvSpPr>
        <p:spPr>
          <a:xfrm>
            <a:off x="838200" y="423814"/>
            <a:ext cx="10515600" cy="1325563"/>
          </a:xfrm>
        </p:spPr>
        <p:txBody>
          <a:bodyPr/>
          <a:lstStyle/>
          <a:p>
            <a:br>
              <a:rPr lang="en-US" dirty="0"/>
            </a:br>
            <a:r>
              <a:rPr lang="en-US" dirty="0"/>
              <a:t>Current scenario for the enterprise</a:t>
            </a:r>
            <a:br>
              <a:rPr lang="en-US" dirty="0"/>
            </a:br>
            <a:endParaRPr lang="en-US" dirty="0"/>
          </a:p>
        </p:txBody>
      </p:sp>
      <p:sp>
        <p:nvSpPr>
          <p:cNvPr id="3" name="Content Placeholder 2">
            <a:extLst>
              <a:ext uri="{FF2B5EF4-FFF2-40B4-BE49-F238E27FC236}">
                <a16:creationId xmlns:a16="http://schemas.microsoft.com/office/drawing/2014/main" id="{F190D9C8-3232-C0BE-229D-57C004FE36BE}"/>
              </a:ext>
            </a:extLst>
          </p:cNvPr>
          <p:cNvSpPr>
            <a:spLocks noGrp="1"/>
          </p:cNvSpPr>
          <p:nvPr>
            <p:ph sz="half" idx="1"/>
          </p:nvPr>
        </p:nvSpPr>
        <p:spPr>
          <a:xfrm>
            <a:off x="838199" y="1825625"/>
            <a:ext cx="10178143" cy="4351338"/>
          </a:xfrm>
        </p:spPr>
        <p:txBody>
          <a:bodyPr/>
          <a:lstStyle/>
          <a:p>
            <a:pPr marL="285750" indent="-285750">
              <a:buFont typeface="Arial" panose="020B0604020202020204" pitchFamily="34" charset="0"/>
              <a:buChar char="•"/>
            </a:pPr>
            <a:r>
              <a:rPr lang="en-US" sz="2000" b="0">
                <a:solidFill>
                  <a:schemeClr val="tx1"/>
                </a:solidFill>
              </a:rPr>
              <a:t>Agency silos force citizens to navigate multiple login systems, repeatedly provide the same sensitive information, and manage separate accounts and credentials for different services causing identity sprawl</a:t>
            </a:r>
          </a:p>
          <a:p>
            <a:pPr marL="285750" indent="-285750">
              <a:buFont typeface="Arial" panose="020B0604020202020204" pitchFamily="34" charset="0"/>
              <a:buChar char="•"/>
            </a:pPr>
            <a:r>
              <a:rPr lang="en-US" sz="2000" b="0">
                <a:solidFill>
                  <a:schemeClr val="tx1"/>
                </a:solidFill>
              </a:rPr>
              <a:t>Legacy systems that are incapable of supporting secure, rapid information sharing within and across agencies impose additional burdens on applicants</a:t>
            </a:r>
          </a:p>
          <a:p>
            <a:pPr marL="285750" indent="-285750">
              <a:buFont typeface="Arial" panose="020B0604020202020204" pitchFamily="34" charset="0"/>
              <a:buChar char="•"/>
            </a:pPr>
            <a:r>
              <a:rPr lang="en-US" sz="2000" b="0">
                <a:solidFill>
                  <a:schemeClr val="tx1"/>
                </a:solidFill>
              </a:rPr>
              <a:t>Weak password systems create security gaps inviting breaches and fraud</a:t>
            </a:r>
          </a:p>
          <a:p>
            <a:pPr marL="285750" indent="-285750">
              <a:buFont typeface="Arial" panose="020B0604020202020204" pitchFamily="34" charset="0"/>
              <a:buChar char="•"/>
            </a:pPr>
            <a:r>
              <a:rPr lang="en-US" sz="2000" b="0">
                <a:solidFill>
                  <a:schemeClr val="tx1"/>
                </a:solidFill>
              </a:rPr>
              <a:t>Legacy systems, especially those with outdated identity controls leave agencies increasingly vulnerable</a:t>
            </a:r>
          </a:p>
          <a:p>
            <a:pPr marL="285750" indent="-285750">
              <a:buFont typeface="Arial" panose="020B0604020202020204" pitchFamily="34" charset="0"/>
              <a:buChar char="•"/>
            </a:pPr>
            <a:endParaRPr lang="en-US" sz="2000" b="0">
              <a:solidFill>
                <a:schemeClr val="tx1"/>
              </a:solidFill>
            </a:endParaRP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97364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D93DC-F84C-1EF8-5BC8-BE8D8B1EC68A}"/>
              </a:ext>
            </a:extLst>
          </p:cNvPr>
          <p:cNvSpPr>
            <a:spLocks noGrp="1"/>
          </p:cNvSpPr>
          <p:nvPr>
            <p:ph type="title"/>
          </p:nvPr>
        </p:nvSpPr>
        <p:spPr/>
        <p:txBody>
          <a:bodyPr/>
          <a:lstStyle/>
          <a:p>
            <a:br>
              <a:rPr lang="en-US" dirty="0"/>
            </a:br>
            <a:r>
              <a:rPr lang="en-US" dirty="0"/>
              <a:t>Agency challenges</a:t>
            </a:r>
          </a:p>
        </p:txBody>
      </p:sp>
      <p:sp>
        <p:nvSpPr>
          <p:cNvPr id="3" name="Content Placeholder 2">
            <a:extLst>
              <a:ext uri="{FF2B5EF4-FFF2-40B4-BE49-F238E27FC236}">
                <a16:creationId xmlns:a16="http://schemas.microsoft.com/office/drawing/2014/main" id="{C4D2EB1B-456E-0FE8-08C4-F15DCE6DEBA1}"/>
              </a:ext>
            </a:extLst>
          </p:cNvPr>
          <p:cNvSpPr>
            <a:spLocks noGrp="1"/>
          </p:cNvSpPr>
          <p:nvPr>
            <p:ph sz="half" idx="1"/>
          </p:nvPr>
        </p:nvSpPr>
        <p:spPr>
          <a:xfrm>
            <a:off x="838199" y="1825625"/>
            <a:ext cx="10277819" cy="4351338"/>
          </a:xfrm>
        </p:spPr>
        <p:txBody>
          <a:bodyPr/>
          <a:lstStyle/>
          <a:p>
            <a:pPr marL="342900" indent="-342900">
              <a:buFont typeface="Arial" panose="020B0604020202020204" pitchFamily="34" charset="0"/>
              <a:buChar char="•"/>
            </a:pPr>
            <a:r>
              <a:rPr lang="en-US" b="0"/>
              <a:t>Budget: Escalating cybersecurity threats and demand for better digital experiences create mounting budget pressures</a:t>
            </a:r>
          </a:p>
          <a:p>
            <a:pPr marL="342900" indent="-342900">
              <a:buFont typeface="Arial" panose="020B0604020202020204" pitchFamily="34" charset="0"/>
              <a:buChar char="•"/>
            </a:pPr>
            <a:r>
              <a:rPr lang="en-US" b="0"/>
              <a:t>Agency IT executives often must prioritize core functions like the mounting costs to maintain legacy systems over much needed upgrades and innovation</a:t>
            </a:r>
          </a:p>
          <a:p>
            <a:pPr marL="342900" indent="-342900">
              <a:buFont typeface="Arial" panose="020B0604020202020204" pitchFamily="34" charset="0"/>
              <a:buChar char="•"/>
            </a:pPr>
            <a:r>
              <a:rPr lang="en-US" b="0"/>
              <a:t>It is estimated that some agencies spend up to 80% of their budgets to maintain outdated systems that don’t meet today’s needs and demands</a:t>
            </a:r>
          </a:p>
          <a:p>
            <a:pPr marL="342900" indent="-342900">
              <a:buFont typeface="Arial" panose="020B0604020202020204" pitchFamily="34" charset="0"/>
              <a:buChar char="•"/>
            </a:pPr>
            <a:r>
              <a:rPr lang="en-US" b="0"/>
              <a:t>Skills gap: As experience staff reach retirement or leave, legacy knowledge leaves the agency creating the burden of maintaining legacy systems with diminishing expertise</a:t>
            </a:r>
          </a:p>
        </p:txBody>
      </p:sp>
    </p:spTree>
    <p:extLst>
      <p:ext uri="{BB962C8B-B14F-4D97-AF65-F5344CB8AC3E}">
        <p14:creationId xmlns:p14="http://schemas.microsoft.com/office/powerpoint/2010/main" val="429771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396A9-AF54-57AD-5578-EDEAB5907F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2131C9-54E0-00DF-7224-DDBB92EE5CA7}"/>
              </a:ext>
            </a:extLst>
          </p:cNvPr>
          <p:cNvSpPr>
            <a:spLocks noGrp="1"/>
          </p:cNvSpPr>
          <p:nvPr>
            <p:ph type="title"/>
          </p:nvPr>
        </p:nvSpPr>
        <p:spPr/>
        <p:txBody>
          <a:bodyPr/>
          <a:lstStyle/>
          <a:p>
            <a:br>
              <a:rPr lang="en-US" dirty="0"/>
            </a:br>
            <a:r>
              <a:rPr lang="en-US" dirty="0"/>
              <a:t>Benefits of Virginian Identity</a:t>
            </a:r>
          </a:p>
        </p:txBody>
      </p:sp>
      <p:sp>
        <p:nvSpPr>
          <p:cNvPr id="3" name="Content Placeholder 2">
            <a:extLst>
              <a:ext uri="{FF2B5EF4-FFF2-40B4-BE49-F238E27FC236}">
                <a16:creationId xmlns:a16="http://schemas.microsoft.com/office/drawing/2014/main" id="{EEB3D443-EB06-DF98-DC12-EC66C9BA96FA}"/>
              </a:ext>
            </a:extLst>
          </p:cNvPr>
          <p:cNvSpPr>
            <a:spLocks noGrp="1"/>
          </p:cNvSpPr>
          <p:nvPr>
            <p:ph sz="half" idx="1"/>
          </p:nvPr>
        </p:nvSpPr>
        <p:spPr>
          <a:xfrm>
            <a:off x="838200" y="1531663"/>
            <a:ext cx="10277819" cy="4351338"/>
          </a:xfrm>
        </p:spPr>
        <p:txBody>
          <a:bodyPr vert="horz" lIns="91440" tIns="45720" rIns="91440" bIns="45720" rtlCol="0" anchor="t">
            <a:noAutofit/>
          </a:bodyPr>
          <a:lstStyle/>
          <a:p>
            <a:pPr marL="342900" indent="-342900">
              <a:buFont typeface="Arial" panose="020B0604020202020204" pitchFamily="34" charset="0"/>
              <a:buChar char="•"/>
            </a:pPr>
            <a:r>
              <a:rPr lang="en-US" b="0">
                <a:latin typeface="Roboto"/>
                <a:ea typeface="Roboto"/>
                <a:cs typeface="Roboto"/>
              </a:rPr>
              <a:t>Unification of citizen access and identity governance through centralized management</a:t>
            </a:r>
          </a:p>
          <a:p>
            <a:pPr marL="342900" indent="-342900">
              <a:buFont typeface="Arial" panose="020B0604020202020204" pitchFamily="34" charset="0"/>
              <a:buChar char="•"/>
            </a:pPr>
            <a:r>
              <a:rPr lang="en-US" b="0">
                <a:latin typeface="Roboto"/>
                <a:ea typeface="Roboto"/>
                <a:cs typeface="Roboto"/>
              </a:rPr>
              <a:t>Secure frictionless authentication across digital services</a:t>
            </a:r>
          </a:p>
          <a:p>
            <a:pPr marL="342900" indent="-342900">
              <a:buFont typeface="Arial" panose="020B0604020202020204" pitchFamily="34" charset="0"/>
              <a:buChar char="•"/>
            </a:pPr>
            <a:r>
              <a:rPr lang="en-US" b="0">
                <a:latin typeface="Roboto"/>
                <a:ea typeface="Roboto"/>
                <a:cs typeface="Roboto"/>
              </a:rPr>
              <a:t>Strengthens security controls</a:t>
            </a:r>
          </a:p>
          <a:p>
            <a:pPr marL="342900" indent="-342900">
              <a:buFont typeface="Arial" panose="020B0604020202020204" pitchFamily="34" charset="0"/>
              <a:buChar char="•"/>
            </a:pPr>
            <a:r>
              <a:rPr lang="en-US" b="0">
                <a:latin typeface="Roboto"/>
                <a:ea typeface="Roboto"/>
                <a:cs typeface="Roboto"/>
              </a:rPr>
              <a:t>Adaptive MFA based on risk level</a:t>
            </a:r>
          </a:p>
          <a:p>
            <a:pPr marL="342900" indent="-342900">
              <a:buFont typeface="Arial" panose="020B0604020202020204" pitchFamily="34" charset="0"/>
              <a:buChar char="•"/>
            </a:pPr>
            <a:r>
              <a:rPr lang="en-US" b="0">
                <a:latin typeface="Roboto"/>
                <a:ea typeface="Roboto"/>
                <a:cs typeface="Roboto"/>
              </a:rPr>
              <a:t>Automated compliance monitoring and reporting</a:t>
            </a:r>
          </a:p>
          <a:p>
            <a:pPr marL="342900" indent="-342900">
              <a:buFont typeface="Arial" panose="020B0604020202020204" pitchFamily="34" charset="0"/>
              <a:buChar char="•"/>
            </a:pPr>
            <a:r>
              <a:rPr lang="en-US" b="0">
                <a:latin typeface="Roboto"/>
                <a:ea typeface="Roboto"/>
                <a:cs typeface="Roboto"/>
              </a:rPr>
              <a:t>Eliminates silos and automates access management across systems</a:t>
            </a:r>
          </a:p>
          <a:p>
            <a:pPr marL="342900" indent="-342900">
              <a:buFont typeface="Arial" panose="020B0604020202020204" pitchFamily="34" charset="0"/>
              <a:buChar char="•"/>
            </a:pPr>
            <a:r>
              <a:rPr lang="en-US" b="0">
                <a:latin typeface="Roboto"/>
                <a:ea typeface="Roboto"/>
                <a:cs typeface="Roboto"/>
              </a:rPr>
              <a:t>Improved citizen experience through one SSO</a:t>
            </a:r>
          </a:p>
          <a:p>
            <a:pPr marL="342900" indent="-342900">
              <a:buFont typeface="Arial" panose="020B0604020202020204" pitchFamily="34" charset="0"/>
              <a:buChar char="•"/>
            </a:pPr>
            <a:r>
              <a:rPr lang="en-US" b="0">
                <a:latin typeface="Roboto"/>
                <a:ea typeface="Roboto"/>
                <a:cs typeface="Roboto"/>
              </a:rPr>
              <a:t>Built-in controls and automated enforcement streamline compliance</a:t>
            </a:r>
          </a:p>
          <a:p>
            <a:pPr marL="342900" indent="-342900">
              <a:buFont typeface="Arial" panose="020B0604020202020204" pitchFamily="34" charset="0"/>
              <a:buChar char="•"/>
            </a:pPr>
            <a:r>
              <a:rPr lang="en-US" b="0">
                <a:latin typeface="Roboto"/>
                <a:ea typeface="Roboto"/>
                <a:cs typeface="Roboto"/>
              </a:rPr>
              <a:t>Cost savings for agencies and enterprise</a:t>
            </a:r>
          </a:p>
        </p:txBody>
      </p:sp>
    </p:spTree>
    <p:extLst>
      <p:ext uri="{BB962C8B-B14F-4D97-AF65-F5344CB8AC3E}">
        <p14:creationId xmlns:p14="http://schemas.microsoft.com/office/powerpoint/2010/main" val="565179023"/>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BFFEE8-EA2F-257F-B515-92639ABABD96}"/>
              </a:ext>
            </a:extLst>
          </p:cNvPr>
          <p:cNvSpPr>
            <a:spLocks noGrp="1"/>
          </p:cNvSpPr>
          <p:nvPr>
            <p:ph type="title"/>
          </p:nvPr>
        </p:nvSpPr>
        <p:spPr/>
        <p:txBody>
          <a:bodyPr/>
          <a:lstStyle/>
          <a:p>
            <a:r>
              <a:rPr lang="en-US" dirty="0"/>
              <a:t>Pertinent VID links</a:t>
            </a:r>
          </a:p>
        </p:txBody>
      </p:sp>
      <p:sp>
        <p:nvSpPr>
          <p:cNvPr id="2" name="Content Placeholder 1">
            <a:extLst>
              <a:ext uri="{FF2B5EF4-FFF2-40B4-BE49-F238E27FC236}">
                <a16:creationId xmlns:a16="http://schemas.microsoft.com/office/drawing/2014/main" id="{5609043F-7DA9-2A3D-310E-9CB05237779B}"/>
              </a:ext>
            </a:extLst>
          </p:cNvPr>
          <p:cNvSpPr>
            <a:spLocks noGrp="1"/>
          </p:cNvSpPr>
          <p:nvPr>
            <p:ph sz="half" idx="2"/>
          </p:nvPr>
        </p:nvSpPr>
        <p:spPr>
          <a:xfrm>
            <a:off x="838200" y="1674425"/>
            <a:ext cx="10515600" cy="4351338"/>
          </a:xfrm>
        </p:spPr>
        <p:txBody>
          <a:bodyPr/>
          <a:lstStyle/>
          <a:p>
            <a:pPr marL="342900" indent="-342900">
              <a:buFont typeface="Arial" panose="020B0604020202020204" pitchFamily="34" charset="0"/>
              <a:buChar char="•"/>
            </a:pPr>
            <a:r>
              <a:rPr lang="en-US" b="0">
                <a:hlinkClick r:id="rId2"/>
              </a:rPr>
              <a:t>VID service catalog request form</a:t>
            </a:r>
            <a:endParaRPr lang="en-US" b="0"/>
          </a:p>
          <a:p>
            <a:pPr marL="342900" indent="-342900">
              <a:buFont typeface="Arial" panose="020B0604020202020204" pitchFamily="34" charset="0"/>
              <a:buChar char="•"/>
            </a:pPr>
            <a:r>
              <a:rPr lang="en-US" b="0">
                <a:hlinkClick r:id="rId3"/>
              </a:rPr>
              <a:t>VID FAQs</a:t>
            </a:r>
            <a:endParaRPr lang="en-US" b="0"/>
          </a:p>
          <a:p>
            <a:pPr marL="342900" indent="-342900">
              <a:buFont typeface="Arial" panose="020B0604020202020204" pitchFamily="34" charset="0"/>
              <a:buChar char="•"/>
            </a:pPr>
            <a:r>
              <a:rPr lang="en-US" b="0">
                <a:hlinkClick r:id="rId4"/>
              </a:rPr>
              <a:t>VID overview and benefits​</a:t>
            </a:r>
            <a:endParaRPr lang="en-US" b="0"/>
          </a:p>
          <a:p>
            <a:pPr marL="342900" indent="-342900">
              <a:buFont typeface="Arial" panose="020B0604020202020204" pitchFamily="34" charset="0"/>
              <a:buChar char="•"/>
            </a:pPr>
            <a:r>
              <a:rPr lang="en-US" b="0">
                <a:hlinkClick r:id="rId5"/>
              </a:rPr>
              <a:t>VID cost structure</a:t>
            </a:r>
            <a:endParaRPr lang="en-US" b="0"/>
          </a:p>
          <a:p>
            <a:pPr marL="342900" indent="-342900">
              <a:buFont typeface="Arial" panose="020B0604020202020204" pitchFamily="34" charset="0"/>
              <a:buChar char="•"/>
            </a:pPr>
            <a:r>
              <a:rPr lang="en-US" b="0">
                <a:hlinkClick r:id="rId6"/>
              </a:rPr>
              <a:t>VID billing training video</a:t>
            </a:r>
            <a:endParaRPr lang="en-US" b="0"/>
          </a:p>
          <a:p>
            <a:pPr marL="342900" indent="-342900">
              <a:buFont typeface="Arial" panose="020B0604020202020204" pitchFamily="34" charset="0"/>
              <a:buChar char="•"/>
            </a:pPr>
            <a:r>
              <a:rPr lang="en-US" b="0">
                <a:hlinkClick r:id="rId7"/>
              </a:rPr>
              <a:t>VID glossary</a:t>
            </a:r>
            <a:endParaRPr lang="en-US" b="0"/>
          </a:p>
          <a:p>
            <a:pPr marL="342900" indent="-342900">
              <a:buFont typeface="Arial" panose="020B0604020202020204" pitchFamily="34" charset="0"/>
              <a:buChar char="•"/>
            </a:pPr>
            <a:r>
              <a:rPr lang="en-US" b="0">
                <a:hlinkClick r:id="rId8"/>
              </a:rPr>
              <a:t>Identity access management – separation of tenants</a:t>
            </a:r>
            <a:endParaRPr lang="en-US" b="0"/>
          </a:p>
          <a:p>
            <a:pPr marL="342900" indent="-342900">
              <a:buFont typeface="Arial" panose="020B0604020202020204" pitchFamily="34" charset="0"/>
              <a:buChar char="•"/>
            </a:pPr>
            <a:endParaRPr lang="en-US" b="0"/>
          </a:p>
        </p:txBody>
      </p:sp>
    </p:spTree>
    <p:extLst>
      <p:ext uri="{BB962C8B-B14F-4D97-AF65-F5344CB8AC3E}">
        <p14:creationId xmlns:p14="http://schemas.microsoft.com/office/powerpoint/2010/main" val="315022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dirty="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588774820"/>
              </p:ext>
            </p:extLst>
          </p:nvPr>
        </p:nvGraphicFramePr>
        <p:xfrm>
          <a:off x="1017469" y="1448633"/>
          <a:ext cx="10165080" cy="4716830"/>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Wesley Dupree/VITA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2025 Server operating system (OS) refresh</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John Del Grosso/VITA</a:t>
                      </a:r>
                      <a:endParaRPr lang="en-US" sz="2000">
                        <a:solidFill>
                          <a:srgbClr val="005E6E"/>
                        </a:solidFill>
                        <a:latin typeface="roboto"/>
                      </a:endParaRPr>
                    </a:p>
                  </a:txBody>
                  <a:tcPr/>
                </a:tc>
                <a:extLst>
                  <a:ext uri="{0D108BD9-81ED-4DB2-BD59-A6C34878D82A}">
                    <a16:rowId xmlns:a16="http://schemas.microsoft.com/office/drawing/2014/main" val="357959388"/>
                  </a:ext>
                </a:extLst>
              </a:tr>
              <a:tr h="461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noProof="0">
                          <a:solidFill>
                            <a:srgbClr val="005E6E"/>
                          </a:solidFill>
                          <a:latin typeface="roboto"/>
                        </a:rPr>
                        <a:t>Virginia Identity (VID)</a:t>
                      </a:r>
                      <a:endParaRPr lang="en-US" sz="2000">
                        <a:solidFill>
                          <a:srgbClr val="005E6E"/>
                        </a:solidFill>
                        <a:latin typeface="roboto"/>
                      </a:endParaRPr>
                    </a:p>
                    <a:p>
                      <a:pPr lvl="0">
                        <a:buNone/>
                      </a:pP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Franklin Thurston/VITA</a:t>
                      </a:r>
                      <a:endParaRPr lang="en-US" sz="2000">
                        <a:solidFill>
                          <a:srgbClr val="005E6E"/>
                        </a:solidFill>
                        <a:latin typeface="Roboto"/>
                      </a:endParaRPr>
                    </a:p>
                  </a:txBody>
                  <a:tcPr/>
                </a:tc>
                <a:extLst>
                  <a:ext uri="{0D108BD9-81ED-4DB2-BD59-A6C34878D82A}">
                    <a16:rowId xmlns:a16="http://schemas.microsoft.com/office/drawing/2014/main" val="72737314"/>
                  </a:ext>
                </a:extLst>
              </a:tr>
              <a:tr h="461782">
                <a:tc>
                  <a:txBody>
                    <a:bodyPr/>
                    <a:lstStyle/>
                    <a:p>
                      <a:pPr lvl="0">
                        <a:buNone/>
                      </a:pPr>
                      <a:r>
                        <a:rPr lang="en-US" sz="2000" b="1" i="0" u="none" strike="noStrike" noProof="0">
                          <a:solidFill>
                            <a:srgbClr val="005E6E"/>
                          </a:solidFill>
                          <a:latin typeface="Roboto"/>
                        </a:rPr>
                        <a:t>Securing the Transition: Navigating Risk During a Gubernatorial Shift</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Mike Watson/VITA</a:t>
                      </a:r>
                      <a:endParaRPr lang="en-US" sz="2000">
                        <a:solidFill>
                          <a:srgbClr val="005E6E"/>
                        </a:solidFill>
                        <a:latin typeface="roboto"/>
                      </a:endParaRPr>
                    </a:p>
                  </a:txBody>
                  <a:tcPr/>
                </a:tc>
                <a:extLst>
                  <a:ext uri="{0D108BD9-81ED-4DB2-BD59-A6C34878D82A}">
                    <a16:rowId xmlns:a16="http://schemas.microsoft.com/office/drawing/2014/main" val="2640365344"/>
                  </a:ext>
                </a:extLst>
              </a:tr>
              <a:tr h="461782">
                <a:tc>
                  <a:txBody>
                    <a:bodyPr/>
                    <a:lstStyle/>
                    <a:p>
                      <a:pPr lvl="0">
                        <a:buNone/>
                      </a:pPr>
                      <a:r>
                        <a:rPr lang="en-US" sz="2000" b="1" i="0" u="none" strike="noStrike" noProof="0">
                          <a:solidFill>
                            <a:srgbClr val="005E6E"/>
                          </a:solidFill>
                          <a:latin typeface="roboto"/>
                        </a:rPr>
                        <a:t>Securing the Future of Mobility: Cybersecurity Challenges and Research at the Center for Transportation Research</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Kevin Heaslip/University of Tennessee</a:t>
                      </a:r>
                      <a:endParaRPr lang="en-US" sz="2000">
                        <a:solidFill>
                          <a:srgbClr val="005E6E"/>
                        </a:solidFill>
                        <a:latin typeface="roboto"/>
                      </a:endParaRPr>
                    </a:p>
                  </a:txBody>
                  <a:tcPr/>
                </a:tc>
                <a:extLst>
                  <a:ext uri="{0D108BD9-81ED-4DB2-BD59-A6C34878D82A}">
                    <a16:rowId xmlns:a16="http://schemas.microsoft.com/office/drawing/2014/main" val="50729629"/>
                  </a:ext>
                </a:extLst>
              </a:tr>
              <a:tr h="461782">
                <a:tc>
                  <a:txBody>
                    <a:bodyPr/>
                    <a:lstStyle/>
                    <a:p>
                      <a:pPr lvl="0">
                        <a:buNone/>
                      </a:pPr>
                      <a:r>
                        <a:rPr lang="en-US" sz="2000" b="1" i="0" u="none" strike="noStrike" noProof="0">
                          <a:solidFill>
                            <a:srgbClr val="005E6E"/>
                          </a:solidFill>
                          <a:latin typeface="roboto"/>
                        </a:rPr>
                        <a:t>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Wesley Dupree/VITA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pic>
        <p:nvPicPr>
          <p:cNvPr id="28" name="Picture 27" descr="Virginia IT Agency Logo">
            <a:extLst>
              <a:ext uri="{FF2B5EF4-FFF2-40B4-BE49-F238E27FC236}">
                <a16:creationId xmlns:a16="http://schemas.microsoft.com/office/drawing/2014/main" id="{37D4BAFB-60BE-096A-BFBB-8F244CE8616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pic>
        <p:nvPicPr>
          <p:cNvPr id="3" name="Picture 2">
            <a:extLst>
              <a:ext uri="{FF2B5EF4-FFF2-40B4-BE49-F238E27FC236}">
                <a16:creationId xmlns:a16="http://schemas.microsoft.com/office/drawing/2014/main" id="{CD4795E9-7766-AD4F-8518-13706C569B2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1583" y="422905"/>
            <a:ext cx="2829646" cy="1070761"/>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BBEF-4450-7BD5-C9B9-195893BB04D7}"/>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Questions? </a:t>
            </a:r>
          </a:p>
        </p:txBody>
      </p:sp>
      <p:sp>
        <p:nvSpPr>
          <p:cNvPr id="8" name="Text Placeholder 7">
            <a:extLst>
              <a:ext uri="{FF2B5EF4-FFF2-40B4-BE49-F238E27FC236}">
                <a16:creationId xmlns:a16="http://schemas.microsoft.com/office/drawing/2014/main" id="{26166DF6-AFA4-4AD9-8B8D-4AA147DA3223}"/>
              </a:ext>
            </a:extLst>
          </p:cNvPr>
          <p:cNvSpPr>
            <a:spLocks noGrp="1"/>
          </p:cNvSpPr>
          <p:nvPr>
            <p:ph type="body" sz="quarter" idx="11"/>
          </p:nvPr>
        </p:nvSpPr>
        <p:spPr>
          <a:xfrm>
            <a:off x="3544887" y="4366523"/>
            <a:ext cx="4073525" cy="777875"/>
          </a:xfrm>
        </p:spPr>
        <p:txBody>
          <a:bodyPr/>
          <a:lstStyle/>
          <a:p>
            <a:r>
              <a:rPr lang="en-US"/>
              <a:t>vi_help@vita.virginia.gov</a:t>
            </a:r>
          </a:p>
        </p:txBody>
      </p:sp>
    </p:spTree>
    <p:extLst>
      <p:ext uri="{BB962C8B-B14F-4D97-AF65-F5344CB8AC3E}">
        <p14:creationId xmlns:p14="http://schemas.microsoft.com/office/powerpoint/2010/main" val="2393399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9227BF-D516-402F-6408-161CF866853A}"/>
              </a:ext>
            </a:extLst>
          </p:cNvPr>
          <p:cNvSpPr>
            <a:spLocks noGrp="1"/>
          </p:cNvSpPr>
          <p:nvPr>
            <p:ph type="ctrTitle"/>
          </p:nvPr>
        </p:nvSpPr>
        <p:spPr>
          <a:xfrm>
            <a:off x="1071214" y="2775365"/>
            <a:ext cx="5989983" cy="1310860"/>
          </a:xfrm>
        </p:spPr>
        <p:txBody>
          <a:bodyPr/>
          <a:lstStyle/>
          <a:p>
            <a:r>
              <a:rPr lang="en-US" dirty="0"/>
              <a:t>Securing the Transition: Navigating Risk During a Gubernatorial Shift</a:t>
            </a:r>
          </a:p>
        </p:txBody>
      </p:sp>
      <p:sp>
        <p:nvSpPr>
          <p:cNvPr id="3" name="Text Placeholder 2">
            <a:extLst>
              <a:ext uri="{FF2B5EF4-FFF2-40B4-BE49-F238E27FC236}">
                <a16:creationId xmlns:a16="http://schemas.microsoft.com/office/drawing/2014/main" id="{F0359B9A-613A-29D0-B970-3296ACB83689}"/>
              </a:ext>
            </a:extLst>
          </p:cNvPr>
          <p:cNvSpPr>
            <a:spLocks noGrp="1"/>
          </p:cNvSpPr>
          <p:nvPr>
            <p:ph type="body" sz="quarter" idx="13"/>
          </p:nvPr>
        </p:nvSpPr>
        <p:spPr/>
        <p:txBody>
          <a:bodyPr vert="horz" lIns="91440" tIns="45720" rIns="91440" bIns="45720" rtlCol="0" anchor="t">
            <a:noAutofit/>
          </a:bodyPr>
          <a:lstStyle/>
          <a:p>
            <a:r>
              <a:rPr lang="en-US">
                <a:latin typeface="Roboto"/>
                <a:ea typeface="Roboto"/>
                <a:cs typeface="Roboto"/>
              </a:rPr>
              <a:t>Michael Watson – Chief Information Security Officer of the Commonwealth, VITA Deputy CIO</a:t>
            </a:r>
            <a:endParaRPr lang="en-US"/>
          </a:p>
        </p:txBody>
      </p:sp>
      <p:sp>
        <p:nvSpPr>
          <p:cNvPr id="2" name="Text Placeholder 1">
            <a:extLst>
              <a:ext uri="{FF2B5EF4-FFF2-40B4-BE49-F238E27FC236}">
                <a16:creationId xmlns:a16="http://schemas.microsoft.com/office/drawing/2014/main" id="{30AC4563-E60F-F912-7B69-3D2524225486}"/>
              </a:ext>
            </a:extLst>
          </p:cNvPr>
          <p:cNvSpPr>
            <a:spLocks noGrp="1"/>
          </p:cNvSpPr>
          <p:nvPr>
            <p:ph type="body" sz="quarter" idx="14"/>
          </p:nvPr>
        </p:nvSpPr>
        <p:spPr/>
        <p:txBody>
          <a:bodyPr vert="horz" lIns="91440" tIns="45720" rIns="91440" bIns="45720" rtlCol="0" anchor="t">
            <a:noAutofit/>
          </a:bodyPr>
          <a:lstStyle/>
          <a:p>
            <a:r>
              <a:rPr lang="en-US">
                <a:latin typeface="Roboto"/>
                <a:ea typeface="Roboto"/>
                <a:cs typeface="Roboto"/>
              </a:rPr>
              <a:t>August 6, 2025</a:t>
            </a:r>
            <a:endParaRPr lang="en-US"/>
          </a:p>
        </p:txBody>
      </p:sp>
    </p:spTree>
    <p:extLst>
      <p:ext uri="{BB962C8B-B14F-4D97-AF65-F5344CB8AC3E}">
        <p14:creationId xmlns:p14="http://schemas.microsoft.com/office/powerpoint/2010/main" val="2754259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741AD-28C0-40CD-7FEE-A33AB457D078}"/>
              </a:ext>
            </a:extLst>
          </p:cNvPr>
          <p:cNvSpPr>
            <a:spLocks noGrp="1"/>
          </p:cNvSpPr>
          <p:nvPr>
            <p:ph type="title"/>
          </p:nvPr>
        </p:nvSpPr>
        <p:spPr/>
        <p:txBody>
          <a:bodyPr/>
          <a:lstStyle/>
          <a:p>
            <a:r>
              <a:rPr lang="en-US" dirty="0">
                <a:latin typeface="Roboto"/>
                <a:ea typeface="Roboto"/>
                <a:cs typeface="Roboto"/>
              </a:rPr>
              <a:t>How Risk Posture Changes During a Transition</a:t>
            </a:r>
            <a:endParaRPr lang="en-US" dirty="0"/>
          </a:p>
        </p:txBody>
      </p:sp>
      <p:sp>
        <p:nvSpPr>
          <p:cNvPr id="3" name="Content Placeholder 2">
            <a:extLst>
              <a:ext uri="{FF2B5EF4-FFF2-40B4-BE49-F238E27FC236}">
                <a16:creationId xmlns:a16="http://schemas.microsoft.com/office/drawing/2014/main" id="{CCCA14D3-036E-5478-59B6-7B838C3671BB}"/>
              </a:ext>
            </a:extLst>
          </p:cNvPr>
          <p:cNvSpPr>
            <a:spLocks noGrp="1"/>
          </p:cNvSpPr>
          <p:nvPr>
            <p:ph sz="half" idx="1"/>
          </p:nvPr>
        </p:nvSpPr>
        <p:spPr>
          <a:xfrm>
            <a:off x="838200" y="1825625"/>
            <a:ext cx="5181600" cy="3141663"/>
          </a:xfrm>
        </p:spPr>
        <p:txBody>
          <a:bodyPr vert="horz" lIns="91440" tIns="45720" rIns="91440" bIns="45720" rtlCol="0" anchor="t">
            <a:noAutofit/>
          </a:bodyPr>
          <a:lstStyle/>
          <a:p>
            <a:pPr>
              <a:lnSpc>
                <a:spcPct val="150000"/>
              </a:lnSpc>
            </a:pPr>
            <a:r>
              <a:rPr lang="en-US" sz="1500" b="0">
                <a:solidFill>
                  <a:srgbClr val="920075"/>
                </a:solidFill>
                <a:latin typeface="Arial"/>
                <a:ea typeface="Roboto"/>
                <a:cs typeface="Arial"/>
              </a:rPr>
              <a:t>• </a:t>
            </a:r>
            <a:r>
              <a:rPr lang="en-US" sz="1500">
                <a:latin typeface="roboto"/>
                <a:ea typeface="roboto"/>
                <a:cs typeface="roboto"/>
              </a:rPr>
              <a:t>Leadership turnover delays decisions and approvals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Cybersecurity policies and strategies face reevaluation</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Insider threats increase during staff and leadership transitions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External threat actors exploit periods of political change</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IT and security budgets may be paused or reassessed</a:t>
            </a:r>
            <a:endParaRPr lang="en-US">
              <a:cs typeface="Roboto" panose="02000000000000000000" pitchFamily="2" charset="0"/>
            </a:endParaRPr>
          </a:p>
          <a:p>
            <a:pPr>
              <a:lnSpc>
                <a:spcPct val="150000"/>
              </a:lnSpc>
            </a:pPr>
            <a:endParaRPr lang="en-US">
              <a:cs typeface="Roboto"/>
            </a:endParaRPr>
          </a:p>
        </p:txBody>
      </p:sp>
      <p:pic>
        <p:nvPicPr>
          <p:cNvPr id="5" name="Content Placeholder 4" descr="Risk gauge with the needle all the way to the right on high risk">
            <a:extLst>
              <a:ext uri="{FF2B5EF4-FFF2-40B4-BE49-F238E27FC236}">
                <a16:creationId xmlns:a16="http://schemas.microsoft.com/office/drawing/2014/main" id="{F5B7AD26-0AC9-8D12-11C5-A5765CC5B97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72262" y="1934369"/>
            <a:ext cx="4181475" cy="2990850"/>
          </a:xfrm>
          <a:prstGeom prst="rect">
            <a:avLst/>
          </a:prstGeom>
        </p:spPr>
      </p:pic>
    </p:spTree>
    <p:extLst>
      <p:ext uri="{BB962C8B-B14F-4D97-AF65-F5344CB8AC3E}">
        <p14:creationId xmlns:p14="http://schemas.microsoft.com/office/powerpoint/2010/main" val="3124911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A7E24-7BF6-971C-1892-75BB31BD7A76}"/>
              </a:ext>
            </a:extLst>
          </p:cNvPr>
          <p:cNvSpPr>
            <a:spLocks noGrp="1"/>
          </p:cNvSpPr>
          <p:nvPr>
            <p:ph type="title"/>
          </p:nvPr>
        </p:nvSpPr>
        <p:spPr/>
        <p:txBody>
          <a:bodyPr/>
          <a:lstStyle/>
          <a:p>
            <a:r>
              <a:rPr lang="en-US" dirty="0">
                <a:latin typeface="Roboto"/>
                <a:ea typeface="Roboto"/>
                <a:cs typeface="Roboto"/>
              </a:rPr>
              <a:t>How ISOs Can Account for Elevated Risk</a:t>
            </a:r>
            <a:endParaRPr lang="en-US" dirty="0"/>
          </a:p>
        </p:txBody>
      </p:sp>
      <p:sp>
        <p:nvSpPr>
          <p:cNvPr id="3" name="Content Placeholder 2">
            <a:extLst>
              <a:ext uri="{FF2B5EF4-FFF2-40B4-BE49-F238E27FC236}">
                <a16:creationId xmlns:a16="http://schemas.microsoft.com/office/drawing/2014/main" id="{14197D4A-DF79-0BDF-E1B9-AF6E636C219B}"/>
              </a:ext>
            </a:extLst>
          </p:cNvPr>
          <p:cNvSpPr>
            <a:spLocks noGrp="1"/>
          </p:cNvSpPr>
          <p:nvPr>
            <p:ph sz="half" idx="1"/>
          </p:nvPr>
        </p:nvSpPr>
        <p:spPr/>
        <p:txBody>
          <a:bodyPr vert="horz" lIns="91440" tIns="45720" rIns="91440" bIns="45720" rtlCol="0" anchor="t">
            <a:noAutofit/>
          </a:bodyPr>
          <a:lstStyle/>
          <a:p>
            <a:pPr>
              <a:lnSpc>
                <a:spcPct val="150000"/>
              </a:lnSpc>
            </a:pPr>
            <a:r>
              <a:rPr lang="en-US" sz="1500" b="0">
                <a:solidFill>
                  <a:srgbClr val="920075"/>
                </a:solidFill>
                <a:latin typeface="Arial"/>
                <a:ea typeface="Roboto"/>
                <a:cs typeface="Arial"/>
              </a:rPr>
              <a:t>• </a:t>
            </a:r>
            <a:r>
              <a:rPr lang="en-US" sz="1500">
                <a:latin typeface="roboto"/>
                <a:ea typeface="roboto"/>
                <a:cs typeface="roboto"/>
              </a:rPr>
              <a:t>Reassess agency-specific cyber risks and reprioritize controls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Revalidate access controls, especially privileged users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Update incident response plans and leadership contact lists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Proactively brief new leadership on security posture</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Monitor for targeted threats (e.g., phishing, impersonation)</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Track any new executive orders or legislation</a:t>
            </a:r>
            <a:endParaRPr lang="en-US">
              <a:cs typeface="Roboto" panose="02000000000000000000" pitchFamily="2" charset="0"/>
            </a:endParaRPr>
          </a:p>
          <a:p>
            <a:endParaRPr lang="en-US">
              <a:cs typeface="Roboto"/>
            </a:endParaRPr>
          </a:p>
        </p:txBody>
      </p:sp>
      <p:pic>
        <p:nvPicPr>
          <p:cNvPr id="5" name="Content Placeholder 4" descr="Virtual data with blue circle lock box on it.">
            <a:extLst>
              <a:ext uri="{FF2B5EF4-FFF2-40B4-BE49-F238E27FC236}">
                <a16:creationId xmlns:a16="http://schemas.microsoft.com/office/drawing/2014/main" id="{239BA569-71DD-0882-301D-B30AC27128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7962" y="2096294"/>
            <a:ext cx="4448175" cy="2667000"/>
          </a:xfrm>
          <a:prstGeom prst="rect">
            <a:avLst/>
          </a:prstGeom>
        </p:spPr>
      </p:pic>
    </p:spTree>
    <p:extLst>
      <p:ext uri="{BB962C8B-B14F-4D97-AF65-F5344CB8AC3E}">
        <p14:creationId xmlns:p14="http://schemas.microsoft.com/office/powerpoint/2010/main" val="40202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DDE76-BE0B-86CF-EE8F-6491ECD9F2F4}"/>
              </a:ext>
            </a:extLst>
          </p:cNvPr>
          <p:cNvSpPr>
            <a:spLocks noGrp="1"/>
          </p:cNvSpPr>
          <p:nvPr>
            <p:ph type="title"/>
          </p:nvPr>
        </p:nvSpPr>
        <p:spPr/>
        <p:txBody>
          <a:bodyPr/>
          <a:lstStyle/>
          <a:p>
            <a:r>
              <a:rPr lang="en-US" dirty="0">
                <a:latin typeface="Roboto"/>
                <a:ea typeface="Roboto"/>
                <a:cs typeface="Roboto"/>
              </a:rPr>
              <a:t>Practical Tools for ISO Transition Management</a:t>
            </a:r>
            <a:endParaRPr lang="en-US" dirty="0"/>
          </a:p>
        </p:txBody>
      </p:sp>
      <p:sp>
        <p:nvSpPr>
          <p:cNvPr id="3" name="Content Placeholder 2">
            <a:extLst>
              <a:ext uri="{FF2B5EF4-FFF2-40B4-BE49-F238E27FC236}">
                <a16:creationId xmlns:a16="http://schemas.microsoft.com/office/drawing/2014/main" id="{0203E172-A3BC-5142-4B96-442E667475D8}"/>
              </a:ext>
            </a:extLst>
          </p:cNvPr>
          <p:cNvSpPr>
            <a:spLocks noGrp="1"/>
          </p:cNvSpPr>
          <p:nvPr>
            <p:ph sz="half" idx="1"/>
          </p:nvPr>
        </p:nvSpPr>
        <p:spPr/>
        <p:txBody>
          <a:bodyPr vert="horz" lIns="91440" tIns="45720" rIns="91440" bIns="45720" rtlCol="0" anchor="t">
            <a:noAutofit/>
          </a:bodyPr>
          <a:lstStyle/>
          <a:p>
            <a:pPr>
              <a:lnSpc>
                <a:spcPct val="150000"/>
              </a:lnSpc>
            </a:pPr>
            <a:r>
              <a:rPr lang="en-US" sz="1500" b="0">
                <a:solidFill>
                  <a:srgbClr val="920075"/>
                </a:solidFill>
                <a:latin typeface="Arial"/>
                <a:ea typeface="Roboto"/>
                <a:cs typeface="Arial"/>
              </a:rPr>
              <a:t>• </a:t>
            </a:r>
            <a:r>
              <a:rPr lang="en-US" sz="1500">
                <a:latin typeface="roboto"/>
                <a:ea typeface="roboto"/>
                <a:cs typeface="roboto"/>
              </a:rPr>
              <a:t>Transition Cyber Risk Assessment Checklist</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Access Audit Tracker &amp; Offboarding Logs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IR Plan Contact Update Forms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Leadership Cybersecurity Brief Template</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Threat Intelligence Alerts &amp; SOC Monitoring</a:t>
            </a:r>
            <a:endParaRPr lang="en-US">
              <a:cs typeface="Roboto" panose="02000000000000000000" pitchFamily="2" charset="0"/>
            </a:endParaRPr>
          </a:p>
          <a:p>
            <a:endParaRPr lang="en-US">
              <a:cs typeface="Roboto"/>
            </a:endParaRPr>
          </a:p>
        </p:txBody>
      </p:sp>
      <p:pic>
        <p:nvPicPr>
          <p:cNvPr id="5" name="Content Placeholder 4" descr="Blue cyber background with a repair tool symbol of a crossed wrench and screwdriver">
            <a:extLst>
              <a:ext uri="{FF2B5EF4-FFF2-40B4-BE49-F238E27FC236}">
                <a16:creationId xmlns:a16="http://schemas.microsoft.com/office/drawing/2014/main" id="{C4DEA6E0-E2F4-41BA-000D-02B54A56F9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00812" y="1715294"/>
            <a:ext cx="4105275" cy="3276600"/>
          </a:xfrm>
          <a:prstGeom prst="rect">
            <a:avLst/>
          </a:prstGeom>
        </p:spPr>
      </p:pic>
    </p:spTree>
    <p:extLst>
      <p:ext uri="{BB962C8B-B14F-4D97-AF65-F5344CB8AC3E}">
        <p14:creationId xmlns:p14="http://schemas.microsoft.com/office/powerpoint/2010/main" val="2770167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B1643-D8E8-BE97-3CE6-19357CC29A0D}"/>
              </a:ext>
            </a:extLst>
          </p:cNvPr>
          <p:cNvSpPr>
            <a:spLocks noGrp="1"/>
          </p:cNvSpPr>
          <p:nvPr>
            <p:ph type="title"/>
          </p:nvPr>
        </p:nvSpPr>
        <p:spPr/>
        <p:txBody>
          <a:bodyPr/>
          <a:lstStyle/>
          <a:p>
            <a:r>
              <a:rPr lang="en-US" dirty="0">
                <a:latin typeface="Roboto"/>
                <a:ea typeface="Roboto"/>
                <a:cs typeface="Roboto"/>
              </a:rPr>
              <a:t>Summary of Key Risks and ISO Responses</a:t>
            </a:r>
            <a:endParaRPr lang="en-US" dirty="0"/>
          </a:p>
        </p:txBody>
      </p:sp>
      <p:sp>
        <p:nvSpPr>
          <p:cNvPr id="3" name="Content Placeholder 2">
            <a:extLst>
              <a:ext uri="{FF2B5EF4-FFF2-40B4-BE49-F238E27FC236}">
                <a16:creationId xmlns:a16="http://schemas.microsoft.com/office/drawing/2014/main" id="{36A9FF76-9ED6-56D8-A746-C7201BF70FB9}"/>
              </a:ext>
            </a:extLst>
          </p:cNvPr>
          <p:cNvSpPr>
            <a:spLocks noGrp="1"/>
          </p:cNvSpPr>
          <p:nvPr>
            <p:ph sz="half" idx="1"/>
          </p:nvPr>
        </p:nvSpPr>
        <p:spPr>
          <a:xfrm>
            <a:off x="838200" y="1825625"/>
            <a:ext cx="6596742" cy="4351338"/>
          </a:xfrm>
        </p:spPr>
        <p:txBody>
          <a:bodyPr vert="horz" lIns="91440" tIns="45720" rIns="91440" bIns="45720" rtlCol="0" anchor="t">
            <a:noAutofit/>
          </a:bodyPr>
          <a:lstStyle/>
          <a:p>
            <a:pPr>
              <a:lnSpc>
                <a:spcPct val="150000"/>
              </a:lnSpc>
            </a:pPr>
            <a:r>
              <a:rPr lang="en-US" sz="1500" b="0">
                <a:solidFill>
                  <a:srgbClr val="920075"/>
                </a:solidFill>
                <a:latin typeface="Arial"/>
                <a:ea typeface="Roboto"/>
                <a:cs typeface="Arial"/>
              </a:rPr>
              <a:t>• </a:t>
            </a:r>
            <a:r>
              <a:rPr lang="en-US" sz="1500">
                <a:latin typeface="roboto"/>
                <a:ea typeface="roboto"/>
                <a:cs typeface="roboto"/>
              </a:rPr>
              <a:t>Leadership Turnover → Update command and communication lines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Insider Threat → Tighten access and offboarding procedures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Policy Uncertainty → Continue compliance and advocate continuity</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External Threats → Watch for phishing, impersonation, deepfakes</a:t>
            </a:r>
            <a:endParaRPr lang="en-US">
              <a:cs typeface="Roboto" panose="02000000000000000000" pitchFamily="2" charset="0"/>
            </a:endParaRPr>
          </a:p>
          <a:p>
            <a:pPr>
              <a:lnSpc>
                <a:spcPct val="150000"/>
              </a:lnSpc>
            </a:pPr>
            <a:r>
              <a:rPr lang="en-US" sz="1500" b="0">
                <a:solidFill>
                  <a:srgbClr val="920075"/>
                </a:solidFill>
                <a:latin typeface="Arial"/>
                <a:ea typeface="Roboto"/>
                <a:cs typeface="Arial"/>
              </a:rPr>
              <a:t>• </a:t>
            </a:r>
            <a:r>
              <a:rPr lang="en-US" sz="1500">
                <a:latin typeface="roboto"/>
                <a:ea typeface="roboto"/>
                <a:cs typeface="roboto"/>
              </a:rPr>
              <a:t>Budget Delays → Communicate funding risk impacts to new execs</a:t>
            </a:r>
            <a:endParaRPr lang="en-US">
              <a:cs typeface="Roboto" panose="02000000000000000000" pitchFamily="2" charset="0"/>
            </a:endParaRPr>
          </a:p>
          <a:p>
            <a:endParaRPr lang="en-US">
              <a:cs typeface="Roboto"/>
            </a:endParaRPr>
          </a:p>
        </p:txBody>
      </p:sp>
    </p:spTree>
    <p:extLst>
      <p:ext uri="{BB962C8B-B14F-4D97-AF65-F5344CB8AC3E}">
        <p14:creationId xmlns:p14="http://schemas.microsoft.com/office/powerpoint/2010/main" val="2868639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2C3C-4ACE-7841-4B72-F5AC4CAE0EF2}"/>
              </a:ext>
            </a:extLst>
          </p:cNvPr>
          <p:cNvSpPr>
            <a:spLocks noGrp="1"/>
          </p:cNvSpPr>
          <p:nvPr>
            <p:ph type="title"/>
          </p:nvPr>
        </p:nvSpPr>
        <p:spPr/>
        <p:txBody>
          <a:bodyPr/>
          <a:lstStyle/>
          <a:p>
            <a:r>
              <a:rPr lang="en-US" dirty="0">
                <a:latin typeface="Roboto"/>
                <a:ea typeface="Roboto"/>
                <a:cs typeface="Roboto"/>
              </a:rPr>
              <a:t>Questions?</a:t>
            </a:r>
            <a:endParaRPr lang="en-US" dirty="0"/>
          </a:p>
        </p:txBody>
      </p:sp>
    </p:spTree>
    <p:extLst>
      <p:ext uri="{BB962C8B-B14F-4D97-AF65-F5344CB8AC3E}">
        <p14:creationId xmlns:p14="http://schemas.microsoft.com/office/powerpoint/2010/main" val="875960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A train broken down into lines and triangulation to show movement and depth"/>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3" name="Text 0"/>
          <p:cNvSpPr>
            <a:spLocks noGrp="1"/>
          </p:cNvSpPr>
          <p:nvPr>
            <p:ph type="title" idx="4294967295"/>
          </p:nvPr>
        </p:nvSpPr>
        <p:spPr>
          <a:xfrm>
            <a:off x="5270104" y="1474292"/>
            <a:ext cx="6223794" cy="17600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Overpass Bold" pitchFamily="34" charset="-120"/>
              </a:rPr>
              <a:t>Securing the Future of Mobility: Cybersecurity Challenges and Research at the Center for Transportation Research</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5270104" y="5034657"/>
            <a:ext cx="1929904" cy="349052"/>
          </a:xfrm>
          <a:prstGeom prst="rect">
            <a:avLst/>
          </a:prstGeom>
          <a:noFill/>
          <a:ln/>
        </p:spPr>
        <p:txBody>
          <a:bodyPr wrap="none" lIns="0" tIns="0" rIns="0" bIns="0" rtlCol="0" anchor="t"/>
          <a:lstStyle/>
          <a:p>
            <a:pPr defTabSz="761970">
              <a:lnSpc>
                <a:spcPts val="2708"/>
              </a:lnSpc>
            </a:pPr>
            <a:r>
              <a:rPr lang="en-US" sz="1958" b="1">
                <a:solidFill>
                  <a:srgbClr val="E5E0DF"/>
                </a:solidFill>
                <a:latin typeface="Overpass Bold" pitchFamily="34" charset="0"/>
                <a:ea typeface="Overpass Bold" pitchFamily="34" charset="-122"/>
                <a:cs typeface="Overpass Bold" pitchFamily="34" charset="-120"/>
              </a:rPr>
              <a:t>Kevin Heaslip</a:t>
            </a:r>
          </a:p>
          <a:p>
            <a:pPr defTabSz="761970">
              <a:lnSpc>
                <a:spcPts val="2708"/>
              </a:lnSpc>
            </a:pPr>
            <a:r>
              <a:rPr lang="en-US" sz="1958" b="1">
                <a:solidFill>
                  <a:srgbClr val="E5E0DF"/>
                </a:solidFill>
                <a:latin typeface="Overpass Bold" pitchFamily="34" charset="0"/>
                <a:ea typeface="Overpass Bold" pitchFamily="34" charset="-122"/>
                <a:cs typeface="Overpass Bold" pitchFamily="34" charset="-120"/>
              </a:rPr>
              <a:t>Director, Center for Transportation Research</a:t>
            </a:r>
            <a:endParaRPr lang="en-US" sz="1958">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of AI Applications in Transportation listing Smart infrastructure in traffic management, Connected vehicles in Vehicle to everything communication, Public Transit Optimization with Demand forecasting and route planning, Freight logistics with fleet management and supply chain optimization, Safety with driver monitoring and collision avoidance, and finally sustainability with fuel efficiency and emission reductions.">
            <a:extLst>
              <a:ext uri="{FF2B5EF4-FFF2-40B4-BE49-F238E27FC236}">
                <a16:creationId xmlns:a16="http://schemas.microsoft.com/office/drawing/2014/main" id="{6FA409DD-1D27-7968-DF09-C70D3981246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1139" y="-1814"/>
            <a:ext cx="10289722" cy="6859814"/>
          </a:xfrm>
          <a:prstGeom prst="rect">
            <a:avLst/>
          </a:prstGeom>
        </p:spPr>
      </p:pic>
      <p:sp>
        <p:nvSpPr>
          <p:cNvPr id="4" name="Title 3">
            <a:extLst>
              <a:ext uri="{FF2B5EF4-FFF2-40B4-BE49-F238E27FC236}">
                <a16:creationId xmlns:a16="http://schemas.microsoft.com/office/drawing/2014/main" id="{24F1A2B6-73E5-A9BD-9D83-559A47987F86}"/>
              </a:ext>
            </a:extLst>
          </p:cNvPr>
          <p:cNvSpPr>
            <a:spLocks noGrp="1"/>
          </p:cNvSpPr>
          <p:nvPr>
            <p:ph type="title" idx="4294967295"/>
          </p:nvPr>
        </p:nvSpPr>
        <p:spPr>
          <a:xfrm>
            <a:off x="838200" y="-1325563"/>
            <a:ext cx="10515600" cy="1325563"/>
          </a:xfrm>
          <a:prstGeom prst="rect">
            <a:avLst/>
          </a:prstGeom>
        </p:spPr>
        <p:txBody>
          <a:bodyPr anchor="b"/>
          <a:lstStyle/>
          <a:p>
            <a:r>
              <a:rPr lang="en-US" dirty="0"/>
              <a:t>AI Applications in Transportation</a:t>
            </a:r>
          </a:p>
        </p:txBody>
      </p:sp>
    </p:spTree>
    <p:extLst>
      <p:ext uri="{BB962C8B-B14F-4D97-AF65-F5344CB8AC3E}">
        <p14:creationId xmlns:p14="http://schemas.microsoft.com/office/powerpoint/2010/main" val="1718181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5B9A3EEB-0B6E-312E-83A3-9BC03DE88D1B}"/>
              </a:ext>
            </a:extLst>
          </p:cNvPr>
          <p:cNvSpPr>
            <a:spLocks noGrp="1"/>
          </p:cNvSpPr>
          <p:nvPr>
            <p:ph type="title" idx="4294967295"/>
          </p:nvPr>
        </p:nvSpPr>
        <p:spPr>
          <a:xfrm>
            <a:off x="556589" y="471813"/>
            <a:ext cx="8848668"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Levels of Automation in Vehicles</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Chart for the levels of automation in vehicles with Level 0 having the driver with no assistance, Level 1 with Feet off option, as driver assistance, Level 2 as Hands off, partially automated, Level 3 as Eyes off, highly automated, Level 4 Mind off, Fully automated, and Level 5, no driver present all machine autonomous. ">
            <a:extLst>
              <a:ext uri="{FF2B5EF4-FFF2-40B4-BE49-F238E27FC236}">
                <a16:creationId xmlns:a16="http://schemas.microsoft.com/office/drawing/2014/main" id="{4029E32C-1393-A8EB-8258-7A6D1C7D66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6589" y="1647410"/>
            <a:ext cx="11078323" cy="4149860"/>
          </a:xfrm>
          <a:prstGeom prst="rect">
            <a:avLst/>
          </a:prstGeom>
        </p:spPr>
      </p:pic>
      <p:sp>
        <p:nvSpPr>
          <p:cNvPr id="5" name="Text 10">
            <a:extLst>
              <a:ext uri="{FF2B5EF4-FFF2-40B4-BE49-F238E27FC236}">
                <a16:creationId xmlns:a16="http://schemas.microsoft.com/office/drawing/2014/main" id="{C4AEDED5-6107-E34B-0A09-7DDA9F7705A1}"/>
              </a:ext>
            </a:extLst>
          </p:cNvPr>
          <p:cNvSpPr/>
          <p:nvPr/>
        </p:nvSpPr>
        <p:spPr>
          <a:xfrm>
            <a:off x="218920" y="6386187"/>
            <a:ext cx="4762004" cy="355373"/>
          </a:xfrm>
          <a:prstGeom prst="rect">
            <a:avLst/>
          </a:prstGeom>
          <a:noFill/>
          <a:ln/>
        </p:spPr>
        <p:txBody>
          <a:bodyPr wrap="square" lIns="0" tIns="0" rIns="0" bIns="0" rtlCol="0" anchor="t"/>
          <a:lstStyle/>
          <a:p>
            <a:pPr defTabSz="761970">
              <a:lnSpc>
                <a:spcPts val="1958"/>
              </a:lnSpc>
            </a:pPr>
            <a:r>
              <a:rPr lang="en-US" sz="1333">
                <a:solidFill>
                  <a:srgbClr val="E5E0DF"/>
                </a:solidFill>
                <a:latin typeface="Overpass" pitchFamily="34" charset="0"/>
                <a:ea typeface="Overpass" pitchFamily="34" charset="-122"/>
                <a:cs typeface="Overpass" pitchFamily="34" charset="-120"/>
              </a:rPr>
              <a:t>Source: </a:t>
            </a:r>
            <a:r>
              <a:rPr lang="en-US" sz="1333" err="1">
                <a:solidFill>
                  <a:srgbClr val="E5E0DF"/>
                </a:solidFill>
                <a:latin typeface="Overpass" pitchFamily="34" charset="0"/>
                <a:ea typeface="Overpass" pitchFamily="34" charset="-122"/>
                <a:cs typeface="Overpass" pitchFamily="34" charset="-120"/>
              </a:rPr>
              <a:t>Appinventiv</a:t>
            </a:r>
            <a:endParaRPr lang="en-US" sz="1333">
              <a:solidFill>
                <a:prstClr val="black"/>
              </a:solidFill>
              <a:latin typeface="Calibri" panose="020F0502020204030204"/>
            </a:endParaRPr>
          </a:p>
        </p:txBody>
      </p:sp>
    </p:spTree>
    <p:extLst>
      <p:ext uri="{BB962C8B-B14F-4D97-AF65-F5344CB8AC3E}">
        <p14:creationId xmlns:p14="http://schemas.microsoft.com/office/powerpoint/2010/main" val="414651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2739461"/>
            <a:ext cx="5989983" cy="1310860"/>
          </a:xfrm>
        </p:spPr>
        <p:txBody>
          <a:bodyPr/>
          <a:lstStyle/>
          <a:p>
            <a:r>
              <a:rPr lang="en-US"/>
              <a:t>2025 Server operating system (OS) refresh</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John C. Del Grosso</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Aug. 6, 2025</a:t>
            </a:r>
          </a:p>
        </p:txBody>
      </p:sp>
    </p:spTree>
    <p:extLst>
      <p:ext uri="{BB962C8B-B14F-4D97-AF65-F5344CB8AC3E}">
        <p14:creationId xmlns:p14="http://schemas.microsoft.com/office/powerpoint/2010/main" val="120435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D289BD9A-8225-7940-DC73-2C9535556C42}"/>
              </a:ext>
            </a:extLst>
          </p:cNvPr>
          <p:cNvSpPr>
            <a:spLocks noGrp="1"/>
          </p:cNvSpPr>
          <p:nvPr>
            <p:ph type="title" idx="4294967295"/>
          </p:nvPr>
        </p:nvSpPr>
        <p:spPr>
          <a:xfrm>
            <a:off x="556589" y="471813"/>
            <a:ext cx="8848668"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How AI Enhances Advanced Driver-Assistance Systems</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hree systems: First, Sensors - Camera, Radar, Ultrasonic Sensors. Second AI Perception - Object detection and lane detection. And lastly ADAS Features such as lane keeping assist, adaptive cruise control, automatic emergency breaking, and blind spot monitoring. The benefits of these three systems is collision avoidance, and reduced driver fatigue.">
            <a:extLst>
              <a:ext uri="{FF2B5EF4-FFF2-40B4-BE49-F238E27FC236}">
                <a16:creationId xmlns:a16="http://schemas.microsoft.com/office/drawing/2014/main" id="{6D8E7146-9EDC-6093-5688-555AE17FFEE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925286" y="1378858"/>
            <a:ext cx="10341428" cy="5007330"/>
          </a:xfrm>
          <a:prstGeom prst="rect">
            <a:avLst/>
          </a:prstGeom>
        </p:spPr>
      </p:pic>
    </p:spTree>
    <p:extLst>
      <p:ext uri="{BB962C8B-B14F-4D97-AF65-F5344CB8AC3E}">
        <p14:creationId xmlns:p14="http://schemas.microsoft.com/office/powerpoint/2010/main" val="310316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C35D7-5E86-3653-4B9A-7998346AE61F}"/>
            </a:ext>
          </a:extLst>
        </p:cNvPr>
        <p:cNvGrpSpPr/>
        <p:nvPr/>
      </p:nvGrpSpPr>
      <p:grpSpPr>
        <a:xfrm>
          <a:off x="0" y="0"/>
          <a:ext cx="0" cy="0"/>
          <a:chOff x="0" y="0"/>
          <a:chExt cx="0" cy="0"/>
        </a:xfrm>
      </p:grpSpPr>
      <p:sp>
        <p:nvSpPr>
          <p:cNvPr id="4" name="Text 0">
            <a:extLst>
              <a:ext uri="{FF2B5EF4-FFF2-40B4-BE49-F238E27FC236}">
                <a16:creationId xmlns:a16="http://schemas.microsoft.com/office/drawing/2014/main" id="{AFC760F9-98C6-0D36-B49E-873C7F41FA96}"/>
              </a:ext>
            </a:extLst>
          </p:cNvPr>
          <p:cNvSpPr>
            <a:spLocks noGrp="1"/>
          </p:cNvSpPr>
          <p:nvPr>
            <p:ph type="title" idx="4294967295"/>
          </p:nvPr>
        </p:nvSpPr>
        <p:spPr>
          <a:xfrm>
            <a:off x="543462" y="294558"/>
            <a:ext cx="2311887" cy="32388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Overpass Bold" pitchFamily="34" charset="-120"/>
              </a:rPr>
              <a:t>Our research </a:t>
            </a:r>
          </a:p>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Overpass Bold" pitchFamily="34" charset="-120"/>
              </a:rPr>
              <a:t>vehicles</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side view of a white car with a large camera/sensor rig on top">
            <a:extLst>
              <a:ext uri="{FF2B5EF4-FFF2-40B4-BE49-F238E27FC236}">
                <a16:creationId xmlns:a16="http://schemas.microsoft.com/office/drawing/2014/main" id="{282E6F69-688F-86A5-B6D9-FD747B717D9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939296" y="2838813"/>
            <a:ext cx="6666384" cy="3786078"/>
          </a:xfrm>
          <a:prstGeom prst="rect">
            <a:avLst/>
          </a:prstGeom>
        </p:spPr>
      </p:pic>
      <p:pic>
        <p:nvPicPr>
          <p:cNvPr id="9" name="Picture 8" descr="A close up of the same car with mostly the camera/sensors rig that is black metal cross bars on top in the camera frame.">
            <a:extLst>
              <a:ext uri="{FF2B5EF4-FFF2-40B4-BE49-F238E27FC236}">
                <a16:creationId xmlns:a16="http://schemas.microsoft.com/office/drawing/2014/main" id="{BB4685A0-9B0B-26B1-A913-1F6B3EB9B1F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72857" y="205859"/>
            <a:ext cx="3432822" cy="2576035"/>
          </a:xfrm>
          <a:prstGeom prst="rect">
            <a:avLst/>
          </a:prstGeom>
        </p:spPr>
      </p:pic>
      <p:pic>
        <p:nvPicPr>
          <p:cNvPr id="15" name="Picture 14" descr="The same car's trunk with a complex computer system">
            <a:extLst>
              <a:ext uri="{FF2B5EF4-FFF2-40B4-BE49-F238E27FC236}">
                <a16:creationId xmlns:a16="http://schemas.microsoft.com/office/drawing/2014/main" id="{02423F81-9F6F-C39D-084D-6613E4552C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26683" y="182781"/>
            <a:ext cx="3575740" cy="2683283"/>
          </a:xfrm>
          <a:prstGeom prst="rect">
            <a:avLst/>
          </a:prstGeom>
        </p:spPr>
      </p:pic>
      <p:pic>
        <p:nvPicPr>
          <p:cNvPr id="23" name="Picture 22" descr="The same white car front view to show the scale of the camera/sensors does diminish from a distance.">
            <a:extLst>
              <a:ext uri="{FF2B5EF4-FFF2-40B4-BE49-F238E27FC236}">
                <a16:creationId xmlns:a16="http://schemas.microsoft.com/office/drawing/2014/main" id="{FF6515A2-1E8E-4679-E3AD-513A6F2E532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8326684" y="2970781"/>
            <a:ext cx="3381507" cy="3680102"/>
          </a:xfrm>
          <a:prstGeom prst="rect">
            <a:avLst/>
          </a:prstGeom>
        </p:spPr>
      </p:pic>
    </p:spTree>
    <p:extLst>
      <p:ext uri="{BB962C8B-B14F-4D97-AF65-F5344CB8AC3E}">
        <p14:creationId xmlns:p14="http://schemas.microsoft.com/office/powerpoint/2010/main" val="100946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693431F2-CEA1-A265-40AB-3AD89E165F22}"/>
              </a:ext>
            </a:extLst>
          </p:cNvPr>
          <p:cNvSpPr>
            <a:spLocks noGrp="1"/>
          </p:cNvSpPr>
          <p:nvPr>
            <p:ph type="title" idx="4294967295"/>
          </p:nvPr>
        </p:nvSpPr>
        <p:spPr>
          <a:xfrm>
            <a:off x="546914" y="336347"/>
            <a:ext cx="4363754"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Driverless Vehicle Components</a:t>
            </a:r>
          </a:p>
        </p:txBody>
      </p:sp>
      <p:pic>
        <p:nvPicPr>
          <p:cNvPr id="4098" name="Picture 2" descr="Chart of the components of the driverless vehicle with wheel sensors, GPS signal receiver, lane guidance, Light detection to measure the distance to other objects, the main computer to analyze the data from all the sensors, video cameras, and radar sensors.">
            <a:extLst>
              <a:ext uri="{FF2B5EF4-FFF2-40B4-BE49-F238E27FC236}">
                <a16:creationId xmlns:a16="http://schemas.microsoft.com/office/drawing/2014/main" id="{046CBF01-59E7-0CA4-24AD-1F16751B392C}"/>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a:fillRect/>
          </a:stretch>
        </p:blipFill>
        <p:spPr bwMode="auto">
          <a:xfrm>
            <a:off x="453950" y="923028"/>
            <a:ext cx="9373053" cy="567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938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9BB94E3-BBCB-C289-7F1D-052684A3D8AA}"/>
              </a:ext>
            </a:extLst>
          </p:cNvPr>
          <p:cNvSpPr>
            <a:spLocks noGrp="1"/>
          </p:cNvSpPr>
          <p:nvPr>
            <p:ph type="title" idx="4294967295"/>
          </p:nvPr>
        </p:nvSpPr>
        <p:spPr>
          <a:xfrm>
            <a:off x="556589" y="471813"/>
            <a:ext cx="8848668"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How vehicles sense the world</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Map of sensors overlaying a car, with the front displaying adaptive cruise control, emergancy breaking, traffic sign recognition, cross traffic alert, and part assist, the sides and top showing surround view and driver eye face tracking, the back showing blind spot detection, park assist, rear collision warning, and surround view.">
            <a:extLst>
              <a:ext uri="{FF2B5EF4-FFF2-40B4-BE49-F238E27FC236}">
                <a16:creationId xmlns:a16="http://schemas.microsoft.com/office/drawing/2014/main" id="{321017AC-A3E3-B19D-8251-A5F9BE175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52" y="1328661"/>
            <a:ext cx="10542297" cy="4919738"/>
          </a:xfrm>
          <a:prstGeom prst="rect">
            <a:avLst/>
          </a:prstGeom>
          <a:noFill/>
          <a:extLst>
            <a:ext uri="{909E8E84-426E-40DD-AFC4-6F175D3DCCD1}">
              <a14:hiddenFill xmlns:a14="http://schemas.microsoft.com/office/drawing/2010/main">
                <a:solidFill>
                  <a:srgbClr val="FFFFFF"/>
                </a:solidFill>
              </a14:hiddenFill>
            </a:ext>
          </a:extLst>
        </p:spPr>
      </p:pic>
      <p:sp>
        <p:nvSpPr>
          <p:cNvPr id="3" name="Text 10">
            <a:extLst>
              <a:ext uri="{FF2B5EF4-FFF2-40B4-BE49-F238E27FC236}">
                <a16:creationId xmlns:a16="http://schemas.microsoft.com/office/drawing/2014/main" id="{0DC6AA88-CC03-BF8B-FAC7-528C3CC99457}"/>
              </a:ext>
            </a:extLst>
          </p:cNvPr>
          <p:cNvSpPr/>
          <p:nvPr/>
        </p:nvSpPr>
        <p:spPr>
          <a:xfrm>
            <a:off x="218920" y="6386187"/>
            <a:ext cx="4762004" cy="355373"/>
          </a:xfrm>
          <a:prstGeom prst="rect">
            <a:avLst/>
          </a:prstGeom>
          <a:noFill/>
          <a:ln/>
        </p:spPr>
        <p:txBody>
          <a:bodyPr wrap="square" lIns="0" tIns="0" rIns="0" bIns="0" rtlCol="0" anchor="t"/>
          <a:lstStyle/>
          <a:p>
            <a:pPr defTabSz="761970">
              <a:lnSpc>
                <a:spcPts val="1958"/>
              </a:lnSpc>
            </a:pPr>
            <a:r>
              <a:rPr lang="en-US" sz="1333">
                <a:solidFill>
                  <a:srgbClr val="E5E0DF"/>
                </a:solidFill>
                <a:latin typeface="Overpass" pitchFamily="34" charset="0"/>
                <a:ea typeface="Overpass" pitchFamily="34" charset="-122"/>
                <a:cs typeface="Overpass" pitchFamily="34" charset="-120"/>
              </a:rPr>
              <a:t>Source: </a:t>
            </a:r>
            <a:r>
              <a:rPr lang="en-US" sz="1333" err="1">
                <a:solidFill>
                  <a:srgbClr val="E5E0DF"/>
                </a:solidFill>
                <a:latin typeface="Overpass" pitchFamily="34" charset="0"/>
                <a:ea typeface="Overpass" pitchFamily="34" charset="-122"/>
                <a:cs typeface="Overpass" pitchFamily="34" charset="-120"/>
              </a:rPr>
              <a:t>Ecotron</a:t>
            </a:r>
            <a:endParaRPr lang="en-US" sz="1333">
              <a:solidFill>
                <a:prstClr val="black"/>
              </a:solidFill>
              <a:latin typeface="Calibri" panose="020F0502020204030204"/>
            </a:endParaRPr>
          </a:p>
        </p:txBody>
      </p:sp>
    </p:spTree>
    <p:extLst>
      <p:ext uri="{BB962C8B-B14F-4D97-AF65-F5344CB8AC3E}">
        <p14:creationId xmlns:p14="http://schemas.microsoft.com/office/powerpoint/2010/main" val="209408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0335577-566A-BE7E-1B75-84AE34563376}"/>
              </a:ext>
            </a:extLst>
          </p:cNvPr>
          <p:cNvSpPr>
            <a:spLocks noGrp="1"/>
          </p:cNvSpPr>
          <p:nvPr>
            <p:ph type="title" idx="4294967295"/>
          </p:nvPr>
        </p:nvSpPr>
        <p:spPr>
          <a:xfrm>
            <a:off x="556589" y="471813"/>
            <a:ext cx="8848668"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Machine Vision</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6" name="Picture 2" descr="Machine Vision in Self-Driving Cars A Comprehensive Overview showing traffic lights, people, cars, buses all labled with boxes around them">
            <a:extLst>
              <a:ext uri="{FF2B5EF4-FFF2-40B4-BE49-F238E27FC236}">
                <a16:creationId xmlns:a16="http://schemas.microsoft.com/office/drawing/2014/main" id="{CF254CFC-0617-A63D-15DB-5624D9B0DD11}"/>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r="-3216"/>
          <a:stretch>
            <a:fillRect/>
          </a:stretch>
        </p:blipFill>
        <p:spPr bwMode="auto">
          <a:xfrm>
            <a:off x="419100" y="1403157"/>
            <a:ext cx="11353800" cy="4790815"/>
          </a:xfrm>
          <a:prstGeom prst="rect">
            <a:avLst/>
          </a:prstGeom>
          <a:noFill/>
          <a:extLst>
            <a:ext uri="{909E8E84-426E-40DD-AFC4-6F175D3DCCD1}">
              <a14:hiddenFill xmlns:a14="http://schemas.microsoft.com/office/drawing/2010/main">
                <a:solidFill>
                  <a:srgbClr val="FFFFFF"/>
                </a:solidFill>
              </a14:hiddenFill>
            </a:ext>
          </a:extLst>
        </p:spPr>
      </p:pic>
      <p:sp>
        <p:nvSpPr>
          <p:cNvPr id="3" name="Text 10">
            <a:extLst>
              <a:ext uri="{FF2B5EF4-FFF2-40B4-BE49-F238E27FC236}">
                <a16:creationId xmlns:a16="http://schemas.microsoft.com/office/drawing/2014/main" id="{95349B03-64DD-C13A-47AE-6D1C571A0B5C}"/>
              </a:ext>
            </a:extLst>
          </p:cNvPr>
          <p:cNvSpPr/>
          <p:nvPr/>
        </p:nvSpPr>
        <p:spPr>
          <a:xfrm>
            <a:off x="218920" y="6386187"/>
            <a:ext cx="4762004" cy="355373"/>
          </a:xfrm>
          <a:prstGeom prst="rect">
            <a:avLst/>
          </a:prstGeom>
          <a:noFill/>
          <a:ln/>
        </p:spPr>
        <p:txBody>
          <a:bodyPr wrap="square" lIns="0" tIns="0" rIns="0" bIns="0" rtlCol="0" anchor="t"/>
          <a:lstStyle/>
          <a:p>
            <a:pPr defTabSz="761970">
              <a:lnSpc>
                <a:spcPts val="1958"/>
              </a:lnSpc>
            </a:pPr>
            <a:r>
              <a:rPr lang="en-US" sz="1333">
                <a:solidFill>
                  <a:srgbClr val="E5E0DF"/>
                </a:solidFill>
                <a:latin typeface="Overpass" pitchFamily="34" charset="0"/>
                <a:ea typeface="Overpass" pitchFamily="34" charset="-122"/>
                <a:cs typeface="Overpass" pitchFamily="34" charset="-120"/>
              </a:rPr>
              <a:t>Source: </a:t>
            </a:r>
            <a:r>
              <a:rPr lang="en-US" sz="1333" err="1">
                <a:solidFill>
                  <a:srgbClr val="E5E0DF"/>
                </a:solidFill>
                <a:latin typeface="Overpass" pitchFamily="34" charset="0"/>
                <a:ea typeface="Overpass" pitchFamily="34" charset="-122"/>
                <a:cs typeface="Overpass" pitchFamily="34" charset="-120"/>
              </a:rPr>
              <a:t>Medium.com</a:t>
            </a:r>
            <a:r>
              <a:rPr lang="en-US" sz="1333">
                <a:solidFill>
                  <a:srgbClr val="E5E0DF"/>
                </a:solidFill>
                <a:latin typeface="Overpass" pitchFamily="34" charset="0"/>
                <a:ea typeface="Overpass" pitchFamily="34" charset="-122"/>
                <a:cs typeface="Overpass" pitchFamily="34" charset="-120"/>
              </a:rPr>
              <a:t> / Safwan Khan</a:t>
            </a:r>
            <a:endParaRPr lang="en-US" sz="1333">
              <a:solidFill>
                <a:prstClr val="black"/>
              </a:solidFill>
              <a:latin typeface="Calibri" panose="020F0502020204030204"/>
            </a:endParaRPr>
          </a:p>
        </p:txBody>
      </p:sp>
    </p:spTree>
    <p:extLst>
      <p:ext uri="{BB962C8B-B14F-4D97-AF65-F5344CB8AC3E}">
        <p14:creationId xmlns:p14="http://schemas.microsoft.com/office/powerpoint/2010/main" val="1053171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44A101C2-DF71-76B0-7DE2-0A940E2CBC42}"/>
              </a:ext>
            </a:extLst>
          </p:cNvPr>
          <p:cNvSpPr>
            <a:spLocks noGrp="1"/>
          </p:cNvSpPr>
          <p:nvPr>
            <p:ph type="title" idx="4294967295"/>
          </p:nvPr>
        </p:nvSpPr>
        <p:spPr>
          <a:xfrm>
            <a:off x="556589" y="471813"/>
            <a:ext cx="8848668"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LiDAR Real Time Mapping</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4" name="Picture 4" descr="A 3D lidar sensor such as the Velodyne Alpha Puck can deliver information to help enable vehicle autonomy and advanced driver-assistance systems. (Image: Velodyne)">
            <a:extLst>
              <a:ext uri="{FF2B5EF4-FFF2-40B4-BE49-F238E27FC236}">
                <a16:creationId xmlns:a16="http://schemas.microsoft.com/office/drawing/2014/main" id="{68D8FBF5-AEF2-E5E4-BC82-9B6F56BF5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352" y="1163833"/>
            <a:ext cx="8373296" cy="5117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10">
            <a:extLst>
              <a:ext uri="{FF2B5EF4-FFF2-40B4-BE49-F238E27FC236}">
                <a16:creationId xmlns:a16="http://schemas.microsoft.com/office/drawing/2014/main" id="{D818D0F0-5827-56D9-441B-E9E2EF7B3A56}"/>
              </a:ext>
            </a:extLst>
          </p:cNvPr>
          <p:cNvSpPr/>
          <p:nvPr/>
        </p:nvSpPr>
        <p:spPr>
          <a:xfrm>
            <a:off x="218920" y="6386187"/>
            <a:ext cx="4762004" cy="355373"/>
          </a:xfrm>
          <a:prstGeom prst="rect">
            <a:avLst/>
          </a:prstGeom>
          <a:noFill/>
          <a:ln/>
        </p:spPr>
        <p:txBody>
          <a:bodyPr wrap="square" lIns="0" tIns="0" rIns="0" bIns="0" rtlCol="0" anchor="t"/>
          <a:lstStyle/>
          <a:p>
            <a:pPr defTabSz="761970">
              <a:lnSpc>
                <a:spcPts val="1958"/>
              </a:lnSpc>
            </a:pPr>
            <a:r>
              <a:rPr lang="en-US" sz="1333">
                <a:solidFill>
                  <a:srgbClr val="E5E0DF"/>
                </a:solidFill>
                <a:latin typeface="Overpass" pitchFamily="34" charset="0"/>
                <a:ea typeface="Overpass" pitchFamily="34" charset="-122"/>
                <a:cs typeface="Overpass" pitchFamily="34" charset="-120"/>
              </a:rPr>
              <a:t>Source: GPS World</a:t>
            </a:r>
            <a:endParaRPr lang="en-US" sz="1333">
              <a:solidFill>
                <a:prstClr val="black"/>
              </a:solidFill>
              <a:latin typeface="Calibri" panose="020F0502020204030204"/>
            </a:endParaRPr>
          </a:p>
        </p:txBody>
      </p:sp>
    </p:spTree>
    <p:extLst>
      <p:ext uri="{BB962C8B-B14F-4D97-AF65-F5344CB8AC3E}">
        <p14:creationId xmlns:p14="http://schemas.microsoft.com/office/powerpoint/2010/main" val="2197963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AD7F600E-6E8B-BD4A-85A8-8B9CE95D198E}"/>
              </a:ext>
            </a:extLst>
          </p:cNvPr>
          <p:cNvSpPr>
            <a:spLocks noGrp="1"/>
          </p:cNvSpPr>
          <p:nvPr>
            <p:ph type="title" idx="4294967295"/>
          </p:nvPr>
        </p:nvSpPr>
        <p:spPr>
          <a:xfrm>
            <a:off x="556589" y="471813"/>
            <a:ext cx="8848668" cy="5866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4583"/>
              </a:lnSpc>
              <a:spcBef>
                <a:spcPts val="0"/>
              </a:spcBef>
              <a:spcAft>
                <a:spcPts val="0"/>
              </a:spcAft>
              <a:buClrTx/>
              <a:buSzTx/>
              <a:buFontTx/>
              <a:buNone/>
              <a:tabLst/>
              <a:defRPr/>
            </a:pPr>
            <a:r>
              <a:rPr kumimoji="0" lang="en-US" sz="3667" b="1" i="0" u="none" strike="noStrike" kern="0" cap="none" spc="-111" normalizeH="0" baseline="0" noProof="0" dirty="0">
                <a:ln>
                  <a:noFill/>
                </a:ln>
                <a:solidFill>
                  <a:srgbClr val="FFFFFF"/>
                </a:solidFill>
                <a:effectLst/>
                <a:uLnTx/>
                <a:uFillTx/>
                <a:latin typeface="Overpass Bold" pitchFamily="34" charset="0"/>
                <a:ea typeface="Overpass Bold" pitchFamily="34" charset="-122"/>
                <a:cs typeface="+mn-cs"/>
              </a:rPr>
              <a:t>Machine Vision and AI for Vehicles</a:t>
            </a:r>
            <a:endParaRPr kumimoji="0" lang="en-US" sz="3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Component list: for Machine vision sensors there are Cameras, LiDAR, and Radar, for AI perception there is object detection and segmentation, for Processing and output there is Safety and navigation. The benefits to the vehicle control are Safety assistance, and convenance.">
            <a:extLst>
              <a:ext uri="{FF2B5EF4-FFF2-40B4-BE49-F238E27FC236}">
                <a16:creationId xmlns:a16="http://schemas.microsoft.com/office/drawing/2014/main" id="{7E39BE9B-F2DF-4AC5-FCAC-F20C93B62E12}"/>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952500" y="1118969"/>
            <a:ext cx="10287000" cy="5497126"/>
          </a:xfrm>
          <a:prstGeom prst="rect">
            <a:avLst/>
          </a:prstGeom>
        </p:spPr>
      </p:pic>
    </p:spTree>
    <p:extLst>
      <p:ext uri="{BB962C8B-B14F-4D97-AF65-F5344CB8AC3E}">
        <p14:creationId xmlns:p14="http://schemas.microsoft.com/office/powerpoint/2010/main" val="646203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8BC4-BA80-F3D6-C4DF-F43CCDFC7E6F}"/>
              </a:ext>
            </a:extLst>
          </p:cNvPr>
          <p:cNvSpPr>
            <a:spLocks noGrp="1"/>
          </p:cNvSpPr>
          <p:nvPr>
            <p:ph type="title" idx="4294967295"/>
          </p:nvPr>
        </p:nvSpPr>
        <p:spPr>
          <a:xfrm>
            <a:off x="838200" y="-1325563"/>
            <a:ext cx="10515600" cy="1325563"/>
          </a:xfrm>
          <a:prstGeom prst="rect">
            <a:avLst/>
          </a:prstGeom>
        </p:spPr>
        <p:txBody>
          <a:bodyPr anchor="b"/>
          <a:lstStyle/>
          <a:p>
            <a:r>
              <a:rPr lang="en-US" dirty="0"/>
              <a:t>Sensor Fusion Technology – a low-cost alternative</a:t>
            </a:r>
          </a:p>
        </p:txBody>
      </p:sp>
      <p:pic>
        <p:nvPicPr>
          <p:cNvPr id="8196" name="Picture 4" descr="Sensor Fusion, Automotive Innovation, Sensor innovation, Autonomous Driving, a chart breaking down the cost componants of the various sensors and where they were soursed from.">
            <a:extLst>
              <a:ext uri="{FF2B5EF4-FFF2-40B4-BE49-F238E27FC236}">
                <a16:creationId xmlns:a16="http://schemas.microsoft.com/office/drawing/2014/main" id="{670F0066-549A-9C51-729D-2B3C66BF3B96}"/>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a:fillRect/>
          </a:stretch>
        </p:blipFill>
        <p:spPr bwMode="auto">
          <a:xfrm>
            <a:off x="2036324" y="298593"/>
            <a:ext cx="8119352" cy="604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10">
            <a:extLst>
              <a:ext uri="{FF2B5EF4-FFF2-40B4-BE49-F238E27FC236}">
                <a16:creationId xmlns:a16="http://schemas.microsoft.com/office/drawing/2014/main" id="{5598F1B2-2721-6735-5766-F8A0BE0F21CD}"/>
              </a:ext>
            </a:extLst>
          </p:cNvPr>
          <p:cNvSpPr/>
          <p:nvPr/>
        </p:nvSpPr>
        <p:spPr>
          <a:xfrm>
            <a:off x="88291" y="6502628"/>
            <a:ext cx="4762004" cy="355373"/>
          </a:xfrm>
          <a:prstGeom prst="rect">
            <a:avLst/>
          </a:prstGeom>
          <a:noFill/>
          <a:ln/>
        </p:spPr>
        <p:txBody>
          <a:bodyPr wrap="square" lIns="0" tIns="0" rIns="0" bIns="0" rtlCol="0" anchor="t"/>
          <a:lstStyle/>
          <a:p>
            <a:pPr defTabSz="761970">
              <a:lnSpc>
                <a:spcPts val="1958"/>
              </a:lnSpc>
            </a:pPr>
            <a:r>
              <a:rPr lang="en-US" sz="1333">
                <a:solidFill>
                  <a:srgbClr val="E5E0DF"/>
                </a:solidFill>
                <a:latin typeface="Overpass" pitchFamily="34" charset="0"/>
                <a:ea typeface="Overpass" pitchFamily="34" charset="-122"/>
                <a:cs typeface="Overpass" pitchFamily="34" charset="-120"/>
              </a:rPr>
              <a:t>Source: </a:t>
            </a:r>
            <a:r>
              <a:rPr lang="en-US" sz="1333" err="1">
                <a:solidFill>
                  <a:srgbClr val="E5E0DF"/>
                </a:solidFill>
                <a:latin typeface="Overpass" pitchFamily="34" charset="0"/>
                <a:ea typeface="Overpass" pitchFamily="34" charset="-122"/>
                <a:cs typeface="Overpass" pitchFamily="34" charset="-120"/>
              </a:rPr>
              <a:t>IdeaPoke</a:t>
            </a:r>
            <a:r>
              <a:rPr lang="en-US" sz="1333">
                <a:solidFill>
                  <a:srgbClr val="E5E0DF"/>
                </a:solidFill>
                <a:latin typeface="Overpass" pitchFamily="34" charset="0"/>
                <a:ea typeface="Overpass" pitchFamily="34" charset="-122"/>
                <a:cs typeface="Overpass" pitchFamily="34" charset="-120"/>
              </a:rPr>
              <a:t> AI</a:t>
            </a:r>
            <a:endParaRPr lang="en-US" sz="1333">
              <a:solidFill>
                <a:prstClr val="black"/>
              </a:solidFill>
              <a:latin typeface="Calibri" panose="020F0502020204030204"/>
            </a:endParaRPr>
          </a:p>
        </p:txBody>
      </p:sp>
    </p:spTree>
    <p:extLst>
      <p:ext uri="{BB962C8B-B14F-4D97-AF65-F5344CB8AC3E}">
        <p14:creationId xmlns:p14="http://schemas.microsoft.com/office/powerpoint/2010/main" val="387347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5271B-0874-1F69-C367-EF83E0162B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4170A7-B4F0-9DAF-1A6D-9C1DF398C6C4}"/>
              </a:ext>
            </a:extLst>
          </p:cNvPr>
          <p:cNvSpPr>
            <a:spLocks noGrp="1"/>
          </p:cNvSpPr>
          <p:nvPr>
            <p:ph type="title" idx="4294967295"/>
          </p:nvPr>
        </p:nvSpPr>
        <p:spPr>
          <a:xfrm>
            <a:off x="838200" y="-1325563"/>
            <a:ext cx="10515600" cy="1325563"/>
          </a:xfrm>
          <a:prstGeom prst="rect">
            <a:avLst/>
          </a:prstGeom>
        </p:spPr>
        <p:txBody>
          <a:bodyPr anchor="b"/>
          <a:lstStyle/>
          <a:p>
            <a:r>
              <a:rPr lang="en-US" dirty="0"/>
              <a:t>The Need for Sensor Fusion Technologies</a:t>
            </a:r>
          </a:p>
        </p:txBody>
      </p:sp>
      <p:pic>
        <p:nvPicPr>
          <p:cNvPr id="8194" name="Picture 2" descr="Sensor Fusion, Cost and funtionality for all the cameras and sensors for the Automotive Innovation, Sensor innovation, Autonomous Driving">
            <a:extLst>
              <a:ext uri="{FF2B5EF4-FFF2-40B4-BE49-F238E27FC236}">
                <a16:creationId xmlns:a16="http://schemas.microsoft.com/office/drawing/2014/main" id="{C4189952-E189-0863-1506-BB37CB2BBA06}"/>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a:fillRect/>
          </a:stretch>
        </p:blipFill>
        <p:spPr bwMode="auto">
          <a:xfrm>
            <a:off x="318011" y="119744"/>
            <a:ext cx="11555978" cy="6237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 10">
            <a:extLst>
              <a:ext uri="{FF2B5EF4-FFF2-40B4-BE49-F238E27FC236}">
                <a16:creationId xmlns:a16="http://schemas.microsoft.com/office/drawing/2014/main" id="{7FC05BFC-3CD3-EB43-9273-0E182DE87650}"/>
              </a:ext>
            </a:extLst>
          </p:cNvPr>
          <p:cNvSpPr/>
          <p:nvPr/>
        </p:nvSpPr>
        <p:spPr>
          <a:xfrm>
            <a:off x="88291" y="6502628"/>
            <a:ext cx="4762004" cy="355373"/>
          </a:xfrm>
          <a:prstGeom prst="rect">
            <a:avLst/>
          </a:prstGeom>
          <a:noFill/>
          <a:ln/>
        </p:spPr>
        <p:txBody>
          <a:bodyPr wrap="square" lIns="0" tIns="0" rIns="0" bIns="0" rtlCol="0" anchor="t"/>
          <a:lstStyle/>
          <a:p>
            <a:pPr defTabSz="761970">
              <a:lnSpc>
                <a:spcPts val="1958"/>
              </a:lnSpc>
            </a:pPr>
            <a:r>
              <a:rPr lang="en-US" sz="1333">
                <a:solidFill>
                  <a:srgbClr val="E5E0DF"/>
                </a:solidFill>
                <a:latin typeface="Overpass" pitchFamily="34" charset="0"/>
                <a:ea typeface="Overpass" pitchFamily="34" charset="-122"/>
                <a:cs typeface="Overpass" pitchFamily="34" charset="-120"/>
              </a:rPr>
              <a:t>Source: </a:t>
            </a:r>
            <a:r>
              <a:rPr lang="en-US" sz="1333" err="1">
                <a:solidFill>
                  <a:srgbClr val="E5E0DF"/>
                </a:solidFill>
                <a:latin typeface="Overpass" pitchFamily="34" charset="0"/>
                <a:ea typeface="Overpass" pitchFamily="34" charset="-122"/>
                <a:cs typeface="Overpass" pitchFamily="34" charset="-120"/>
              </a:rPr>
              <a:t>IdeaPoke</a:t>
            </a:r>
            <a:r>
              <a:rPr lang="en-US" sz="1333">
                <a:solidFill>
                  <a:srgbClr val="E5E0DF"/>
                </a:solidFill>
                <a:latin typeface="Overpass" pitchFamily="34" charset="0"/>
                <a:ea typeface="Overpass" pitchFamily="34" charset="-122"/>
                <a:cs typeface="Overpass" pitchFamily="34" charset="-120"/>
              </a:rPr>
              <a:t> AI</a:t>
            </a:r>
            <a:endParaRPr lang="en-US" sz="1333">
              <a:solidFill>
                <a:prstClr val="black"/>
              </a:solidFill>
              <a:latin typeface="Calibri" panose="020F0502020204030204"/>
            </a:endParaRPr>
          </a:p>
        </p:txBody>
      </p:sp>
    </p:spTree>
    <p:extLst>
      <p:ext uri="{BB962C8B-B14F-4D97-AF65-F5344CB8AC3E}">
        <p14:creationId xmlns:p14="http://schemas.microsoft.com/office/powerpoint/2010/main" val="2711407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drawn in orange almost cartoon lines of the smart car with sensors.">
            <a:extLst>
              <a:ext uri="{FF2B5EF4-FFF2-40B4-BE49-F238E27FC236}">
                <a16:creationId xmlns:a16="http://schemas.microsoft.com/office/drawing/2014/main" id="{25852F15-9997-5673-669E-DDE8F3E40F29}"/>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l="10156" t="182" r="10545" b="21070"/>
          <a:stretch/>
        </p:blipFill>
        <p:spPr>
          <a:xfrm>
            <a:off x="547138" y="65157"/>
            <a:ext cx="886078" cy="879911"/>
          </a:xfrm>
          <a:prstGeom prst="rect">
            <a:avLst/>
          </a:prstGeom>
        </p:spPr>
      </p:pic>
      <p:sp>
        <p:nvSpPr>
          <p:cNvPr id="2" name="Title 1">
            <a:extLst>
              <a:ext uri="{FF2B5EF4-FFF2-40B4-BE49-F238E27FC236}">
                <a16:creationId xmlns:a16="http://schemas.microsoft.com/office/drawing/2014/main" id="{E0AD819D-E975-ADD3-ADAE-15872016C435}"/>
              </a:ext>
            </a:extLst>
          </p:cNvPr>
          <p:cNvSpPr>
            <a:spLocks noGrp="1"/>
          </p:cNvSpPr>
          <p:nvPr>
            <p:ph type="title"/>
          </p:nvPr>
        </p:nvSpPr>
        <p:spPr>
          <a:xfrm>
            <a:off x="467905" y="299519"/>
            <a:ext cx="11256194" cy="795548"/>
          </a:xfrm>
        </p:spPr>
        <p:txBody>
          <a:bodyPr>
            <a:normAutofit fontScale="90000"/>
          </a:bodyPr>
          <a:lstStyle/>
          <a:p>
            <a:r>
              <a:rPr lang="en-US" sz="4083" dirty="0">
                <a:latin typeface="Aptos" panose="020B0004020202020204" pitchFamily="34" charset="0"/>
              </a:rPr>
              <a:t>	 </a:t>
            </a:r>
            <a:r>
              <a:rPr lang="en-US" sz="4083" b="1" kern="0" spc="-111" dirty="0">
                <a:solidFill>
                  <a:srgbClr val="FF7000"/>
                </a:solidFill>
                <a:latin typeface="Overpass Bold" pitchFamily="34" charset="0"/>
                <a:ea typeface="Overpass Bold" pitchFamily="34" charset="-122"/>
              </a:rPr>
              <a:t>Cybersecurity</a:t>
            </a:r>
            <a:br>
              <a:rPr lang="en-US" b="1" dirty="0">
                <a:solidFill>
                  <a:srgbClr val="FF7000"/>
                </a:solidFill>
              </a:rPr>
            </a:br>
            <a:endParaRPr lang="en-US" b="1" dirty="0">
              <a:solidFill>
                <a:srgbClr val="FF7000"/>
              </a:solidFill>
              <a:latin typeface="Aptos" panose="020B0004020202020204" pitchFamily="34" charset="0"/>
            </a:endParaRPr>
          </a:p>
        </p:txBody>
      </p:sp>
      <p:sp>
        <p:nvSpPr>
          <p:cNvPr id="56" name="TextBox 55">
            <a:extLst>
              <a:ext uri="{FF2B5EF4-FFF2-40B4-BE49-F238E27FC236}">
                <a16:creationId xmlns:a16="http://schemas.microsoft.com/office/drawing/2014/main" id="{AB2E6719-A39A-5E5B-64D8-92982F3E69F6}"/>
              </a:ext>
            </a:extLst>
          </p:cNvPr>
          <p:cNvSpPr txBox="1"/>
          <p:nvPr/>
        </p:nvSpPr>
        <p:spPr>
          <a:xfrm>
            <a:off x="23127" y="6573264"/>
            <a:ext cx="3787758" cy="245901"/>
          </a:xfrm>
          <a:prstGeom prst="rect">
            <a:avLst/>
          </a:prstGeom>
          <a:noFill/>
        </p:spPr>
        <p:txBody>
          <a:bodyPr wrap="square">
            <a:spAutoFit/>
          </a:bodyPr>
          <a:lstStyle/>
          <a:p>
            <a:r>
              <a:rPr lang="en-US" sz="998">
                <a:latin typeface="Aptos" panose="020B0004020202020204" pitchFamily="34" charset="0"/>
                <a:hlinkClick r:id="rId4">
                  <a:extLst>
                    <a:ext uri="{A12FA001-AC4F-418D-AE19-62706E023703}">
                      <ahyp:hlinkClr xmlns:ahyp="http://schemas.microsoft.com/office/drawing/2018/hyperlinkcolor" val="tx"/>
                    </a:ext>
                  </a:extLst>
                </a:hlinkClick>
              </a:rPr>
              <a:t>NHTSA, Automotive Cybersecurity</a:t>
            </a:r>
            <a:r>
              <a:rPr lang="en-US" sz="998">
                <a:latin typeface="Aptos" panose="020B0004020202020204" pitchFamily="34" charset="0"/>
              </a:rPr>
              <a:t> </a:t>
            </a:r>
          </a:p>
        </p:txBody>
      </p:sp>
      <p:grpSp>
        <p:nvGrpSpPr>
          <p:cNvPr id="34" name="Group 33" descr="Various modules of the built in security for physical, electrical, hardware, and the data information centers.">
            <a:extLst>
              <a:ext uri="{FF2B5EF4-FFF2-40B4-BE49-F238E27FC236}">
                <a16:creationId xmlns:a16="http://schemas.microsoft.com/office/drawing/2014/main" id="{97DE9925-930D-8D09-FD63-F81CCB05BF25}"/>
              </a:ext>
              <a:ext uri="{C183D7F6-B498-43B3-948B-1728B52AA6E4}">
                <adec:decorative xmlns:adec="http://schemas.microsoft.com/office/drawing/2017/decorative" val="0"/>
              </a:ext>
            </a:extLst>
          </p:cNvPr>
          <p:cNvGrpSpPr/>
          <p:nvPr/>
        </p:nvGrpSpPr>
        <p:grpSpPr>
          <a:xfrm>
            <a:off x="570932" y="1077754"/>
            <a:ext cx="11062027" cy="4826411"/>
            <a:chOff x="560423" y="1073281"/>
            <a:chExt cx="11083063" cy="4835590"/>
          </a:xfrm>
        </p:grpSpPr>
        <p:sp>
          <p:nvSpPr>
            <p:cNvPr id="6" name="TextBox 5">
              <a:extLst>
                <a:ext uri="{FF2B5EF4-FFF2-40B4-BE49-F238E27FC236}">
                  <a16:creationId xmlns:a16="http://schemas.microsoft.com/office/drawing/2014/main" id="{CB3C2544-CBEF-4376-39DF-7F149D0FB25D}"/>
                </a:ext>
              </a:extLst>
            </p:cNvPr>
            <p:cNvSpPr txBox="1"/>
            <p:nvPr/>
          </p:nvSpPr>
          <p:spPr>
            <a:xfrm>
              <a:off x="2096436" y="5419218"/>
              <a:ext cx="1827584" cy="489653"/>
            </a:xfrm>
            <a:prstGeom prst="rect">
              <a:avLst/>
            </a:prstGeom>
            <a:noFill/>
          </p:spPr>
          <p:txBody>
            <a:bodyPr wrap="square">
              <a:spAutoFit/>
            </a:bodyPr>
            <a:lstStyle/>
            <a:p>
              <a:pPr algn="ctr"/>
              <a:r>
                <a:rPr lang="en-US" sz="1288" i="1">
                  <a:latin typeface="Aptos" panose="020B0004020202020204" pitchFamily="34" charset="0"/>
                  <a:ea typeface="Times New Roman" panose="02020603050405020304" pitchFamily="18" charset="0"/>
                </a:rPr>
                <a:t>Cyber-physical systems (CPS) </a:t>
              </a:r>
              <a:endParaRPr lang="en-US" sz="1288" i="1">
                <a:latin typeface="Aptos" panose="020B0004020202020204" pitchFamily="34" charset="0"/>
              </a:endParaRPr>
            </a:p>
          </p:txBody>
        </p:sp>
        <p:sp>
          <p:nvSpPr>
            <p:cNvPr id="8" name="TextBox 7">
              <a:extLst>
                <a:ext uri="{FF2B5EF4-FFF2-40B4-BE49-F238E27FC236}">
                  <a16:creationId xmlns:a16="http://schemas.microsoft.com/office/drawing/2014/main" id="{27ACFFF1-57A4-9244-0FF8-A5883113F0E1}"/>
                </a:ext>
              </a:extLst>
            </p:cNvPr>
            <p:cNvSpPr txBox="1"/>
            <p:nvPr/>
          </p:nvSpPr>
          <p:spPr>
            <a:xfrm>
              <a:off x="808878" y="1073281"/>
              <a:ext cx="3153609" cy="1524143"/>
            </a:xfrm>
            <a:prstGeom prst="rect">
              <a:avLst/>
            </a:prstGeom>
            <a:noFill/>
          </p:spPr>
          <p:txBody>
            <a:bodyPr wrap="square">
              <a:spAutoFit/>
            </a:bodyPr>
            <a:lstStyle/>
            <a:p>
              <a:pPr algn="ctr"/>
              <a:r>
                <a:rPr lang="en-US" sz="1333">
                  <a:latin typeface="Overpass" pitchFamily="34" charset="0"/>
                  <a:ea typeface="Overpass" pitchFamily="34" charset="-122"/>
                  <a:cs typeface="Overpass" pitchFamily="34" charset="-120"/>
                </a:rPr>
                <a:t>Protecting automotive electronic systems, communication networks, control algorithms, software, users, and underlying data from malicious attacks, damage, unauthorized access, or manipulation</a:t>
              </a:r>
            </a:p>
            <a:p>
              <a:pPr algn="ctr"/>
              <a:endParaRPr lang="en-US" sz="1288" i="1">
                <a:latin typeface="Aptos" panose="020B0004020202020204" pitchFamily="34" charset="0"/>
              </a:endParaRPr>
            </a:p>
          </p:txBody>
        </p:sp>
        <p:sp>
          <p:nvSpPr>
            <p:cNvPr id="9" name="TextBox 8">
              <a:extLst>
                <a:ext uri="{FF2B5EF4-FFF2-40B4-BE49-F238E27FC236}">
                  <a16:creationId xmlns:a16="http://schemas.microsoft.com/office/drawing/2014/main" id="{5B2F948B-D439-FC91-EAD9-B1E24086D4AB}"/>
                </a:ext>
              </a:extLst>
            </p:cNvPr>
            <p:cNvSpPr txBox="1"/>
            <p:nvPr/>
          </p:nvSpPr>
          <p:spPr>
            <a:xfrm>
              <a:off x="8645307" y="1201190"/>
              <a:ext cx="2156424" cy="992862"/>
            </a:xfrm>
            <a:prstGeom prst="rect">
              <a:avLst/>
            </a:prstGeom>
            <a:noFill/>
          </p:spPr>
          <p:txBody>
            <a:bodyPr wrap="square" lIns="0" tIns="0" rIns="0" bIns="0" rtlCol="0">
              <a:spAutoFit/>
            </a:bodyPr>
            <a:lstStyle/>
            <a:p>
              <a:pPr algn="ctr"/>
              <a:r>
                <a:rPr lang="en-US" sz="1288" i="1">
                  <a:latin typeface="Aptos" panose="020B0004020202020204" pitchFamily="34" charset="0"/>
                </a:rPr>
                <a:t>Protect everything from a car's infotainment system to its wiring to the communication networks that run between its software and hardware</a:t>
              </a:r>
            </a:p>
          </p:txBody>
        </p:sp>
        <p:sp>
          <p:nvSpPr>
            <p:cNvPr id="12" name="TextBox 11">
              <a:extLst>
                <a:ext uri="{FF2B5EF4-FFF2-40B4-BE49-F238E27FC236}">
                  <a16:creationId xmlns:a16="http://schemas.microsoft.com/office/drawing/2014/main" id="{BDC42B8E-4622-7600-0A96-C09632152BEB}"/>
                </a:ext>
              </a:extLst>
            </p:cNvPr>
            <p:cNvSpPr txBox="1"/>
            <p:nvPr/>
          </p:nvSpPr>
          <p:spPr>
            <a:xfrm>
              <a:off x="10405792" y="2414665"/>
              <a:ext cx="1237694" cy="595717"/>
            </a:xfrm>
            <a:prstGeom prst="rect">
              <a:avLst/>
            </a:prstGeom>
            <a:noFill/>
          </p:spPr>
          <p:txBody>
            <a:bodyPr wrap="square" lIns="0" tIns="0" rIns="0" bIns="0" rtlCol="0">
              <a:spAutoFit/>
            </a:bodyPr>
            <a:lstStyle/>
            <a:p>
              <a:pPr algn="ctr"/>
              <a:r>
                <a:rPr lang="en-US" sz="1288" i="1">
                  <a:latin typeface="Aptos" panose="020B0004020202020204" pitchFamily="34" charset="0"/>
                </a:rPr>
                <a:t>AI-powered data processors and chips</a:t>
              </a:r>
            </a:p>
          </p:txBody>
        </p:sp>
        <p:sp>
          <p:nvSpPr>
            <p:cNvPr id="14" name="TextBox 13">
              <a:extLst>
                <a:ext uri="{FF2B5EF4-FFF2-40B4-BE49-F238E27FC236}">
                  <a16:creationId xmlns:a16="http://schemas.microsoft.com/office/drawing/2014/main" id="{5281A372-77EA-D7AC-4498-70A63BC7BD06}"/>
                </a:ext>
              </a:extLst>
            </p:cNvPr>
            <p:cNvSpPr txBox="1"/>
            <p:nvPr/>
          </p:nvSpPr>
          <p:spPr>
            <a:xfrm>
              <a:off x="560423" y="3891939"/>
              <a:ext cx="1893492" cy="886797"/>
            </a:xfrm>
            <a:prstGeom prst="rect">
              <a:avLst/>
            </a:prstGeom>
            <a:noFill/>
          </p:spPr>
          <p:txBody>
            <a:bodyPr wrap="square">
              <a:spAutoFit/>
            </a:bodyPr>
            <a:lstStyle/>
            <a:p>
              <a:pPr algn="ctr"/>
              <a:r>
                <a:rPr lang="en-US" sz="1288" i="1">
                  <a:latin typeface="Aptos" panose="020B0004020202020204" pitchFamily="34" charset="0"/>
                </a:rPr>
                <a:t>Electrical system engineering services for IoT hardware, software, devices, and vehicles</a:t>
              </a:r>
            </a:p>
          </p:txBody>
        </p:sp>
        <p:sp>
          <p:nvSpPr>
            <p:cNvPr id="18" name="TextBox 17">
              <a:extLst>
                <a:ext uri="{FF2B5EF4-FFF2-40B4-BE49-F238E27FC236}">
                  <a16:creationId xmlns:a16="http://schemas.microsoft.com/office/drawing/2014/main" id="{CDA1177A-4020-B082-A533-EEC8C367CA21}"/>
                </a:ext>
              </a:extLst>
            </p:cNvPr>
            <p:cNvSpPr txBox="1"/>
            <p:nvPr/>
          </p:nvSpPr>
          <p:spPr>
            <a:xfrm>
              <a:off x="8965439" y="5329771"/>
              <a:ext cx="1429468" cy="397145"/>
            </a:xfrm>
            <a:prstGeom prst="rect">
              <a:avLst/>
            </a:prstGeom>
            <a:noFill/>
          </p:spPr>
          <p:txBody>
            <a:bodyPr wrap="square" lIns="0" tIns="0" rIns="0" bIns="0" rtlCol="0">
              <a:spAutoFit/>
            </a:bodyPr>
            <a:lstStyle/>
            <a:p>
              <a:pPr algn="ctr"/>
              <a:r>
                <a:rPr lang="en-US" sz="1288" i="1">
                  <a:latin typeface="Aptos" panose="020B0004020202020204" pitchFamily="34" charset="0"/>
                </a:rPr>
                <a:t>Hardware security modules</a:t>
              </a:r>
            </a:p>
          </p:txBody>
        </p:sp>
        <p:sp>
          <p:nvSpPr>
            <p:cNvPr id="19" name="Hexagon 18">
              <a:extLst>
                <a:ext uri="{FF2B5EF4-FFF2-40B4-BE49-F238E27FC236}">
                  <a16:creationId xmlns:a16="http://schemas.microsoft.com/office/drawing/2014/main" id="{830B565E-1B7B-4E62-B83B-8563749C5718}"/>
                </a:ext>
              </a:extLst>
            </p:cNvPr>
            <p:cNvSpPr/>
            <p:nvPr/>
          </p:nvSpPr>
          <p:spPr>
            <a:xfrm rot="5400000">
              <a:off x="4025079" y="1484448"/>
              <a:ext cx="2669129" cy="2300973"/>
            </a:xfrm>
            <a:prstGeom prst="hexagon">
              <a:avLst/>
            </a:prstGeom>
            <a:solidFill>
              <a:schemeClr val="accent2">
                <a:lumMod val="75000"/>
              </a:schemeClr>
            </a:solidFill>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schemeClr val="tx1"/>
                </a:solidFill>
                <a:latin typeface="Aptos" panose="020B0004020202020204" pitchFamily="34" charset="0"/>
              </a:endParaRPr>
            </a:p>
          </p:txBody>
        </p:sp>
        <p:sp>
          <p:nvSpPr>
            <p:cNvPr id="20" name="Hexagon 19">
              <a:extLst>
                <a:ext uri="{FF2B5EF4-FFF2-40B4-BE49-F238E27FC236}">
                  <a16:creationId xmlns:a16="http://schemas.microsoft.com/office/drawing/2014/main" id="{4A7090E8-26E5-0C6F-D3AA-ED9F7B8843FE}"/>
                </a:ext>
              </a:extLst>
            </p:cNvPr>
            <p:cNvSpPr/>
            <p:nvPr/>
          </p:nvSpPr>
          <p:spPr>
            <a:xfrm rot="5400000">
              <a:off x="7230169" y="3022095"/>
              <a:ext cx="1924576" cy="1659117"/>
            </a:xfrm>
            <a:prstGeom prst="hexagon">
              <a:avLst/>
            </a:prstGeom>
            <a:solidFill>
              <a:schemeClr val="accent5"/>
            </a:solidFill>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schemeClr val="tx1"/>
                </a:solidFill>
                <a:latin typeface="Aptos" panose="020B0004020202020204" pitchFamily="34" charset="0"/>
              </a:endParaRPr>
            </a:p>
          </p:txBody>
        </p:sp>
        <p:sp>
          <p:nvSpPr>
            <p:cNvPr id="21" name="Hexagon 20">
              <a:extLst>
                <a:ext uri="{FF2B5EF4-FFF2-40B4-BE49-F238E27FC236}">
                  <a16:creationId xmlns:a16="http://schemas.microsoft.com/office/drawing/2014/main" id="{569DFC05-C62C-65F9-8BBC-5FDDE96F62B9}"/>
                </a:ext>
              </a:extLst>
            </p:cNvPr>
            <p:cNvSpPr/>
            <p:nvPr/>
          </p:nvSpPr>
          <p:spPr>
            <a:xfrm rot="5400000">
              <a:off x="6625144" y="1678872"/>
              <a:ext cx="1475511" cy="1271992"/>
            </a:xfrm>
            <a:prstGeom prst="hexagon">
              <a:avLst/>
            </a:prstGeom>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schemeClr val="tx1"/>
                </a:solidFill>
                <a:latin typeface="Aptos" panose="020B0004020202020204" pitchFamily="34" charset="0"/>
              </a:endParaRPr>
            </a:p>
          </p:txBody>
        </p:sp>
        <p:sp>
          <p:nvSpPr>
            <p:cNvPr id="22" name="Hexagon 21">
              <a:extLst>
                <a:ext uri="{FF2B5EF4-FFF2-40B4-BE49-F238E27FC236}">
                  <a16:creationId xmlns:a16="http://schemas.microsoft.com/office/drawing/2014/main" id="{6AC84AAA-0DAF-2DCB-3013-55367CB58CE6}"/>
                </a:ext>
              </a:extLst>
            </p:cNvPr>
            <p:cNvSpPr/>
            <p:nvPr/>
          </p:nvSpPr>
          <p:spPr>
            <a:xfrm rot="5400000">
              <a:off x="3471401" y="3752432"/>
              <a:ext cx="1475511" cy="1271992"/>
            </a:xfrm>
            <a:prstGeom prst="hexagon">
              <a:avLst/>
            </a:prstGeom>
            <a:solidFill>
              <a:srgbClr val="579584"/>
            </a:solidFill>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schemeClr val="tx1"/>
                </a:solidFill>
                <a:latin typeface="Aptos" panose="020B0004020202020204" pitchFamily="34" charset="0"/>
              </a:endParaRPr>
            </a:p>
          </p:txBody>
        </p:sp>
        <p:sp>
          <p:nvSpPr>
            <p:cNvPr id="24" name="Hexagon 23">
              <a:extLst>
                <a:ext uri="{FF2B5EF4-FFF2-40B4-BE49-F238E27FC236}">
                  <a16:creationId xmlns:a16="http://schemas.microsoft.com/office/drawing/2014/main" id="{5BC0FE6B-1508-4693-C2A3-7BAEB8D6D8BE}"/>
                </a:ext>
              </a:extLst>
            </p:cNvPr>
            <p:cNvSpPr/>
            <p:nvPr/>
          </p:nvSpPr>
          <p:spPr>
            <a:xfrm rot="5400000">
              <a:off x="2426577" y="3089413"/>
              <a:ext cx="1123759" cy="968758"/>
            </a:xfrm>
            <a:prstGeom prst="hexagon">
              <a:avLst/>
            </a:prstGeom>
            <a:solidFill>
              <a:schemeClr val="accent6">
                <a:lumMod val="75000"/>
              </a:schemeClr>
            </a:solidFill>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schemeClr val="tx1"/>
                </a:solidFill>
                <a:latin typeface="Aptos" panose="020B0004020202020204" pitchFamily="34" charset="0"/>
              </a:endParaRPr>
            </a:p>
          </p:txBody>
        </p:sp>
        <p:sp>
          <p:nvSpPr>
            <p:cNvPr id="25" name="Hexagon 24">
              <a:extLst>
                <a:ext uri="{FF2B5EF4-FFF2-40B4-BE49-F238E27FC236}">
                  <a16:creationId xmlns:a16="http://schemas.microsoft.com/office/drawing/2014/main" id="{9F3B4D61-86FF-C478-D10B-9EF258AE139A}"/>
                </a:ext>
              </a:extLst>
            </p:cNvPr>
            <p:cNvSpPr/>
            <p:nvPr/>
          </p:nvSpPr>
          <p:spPr>
            <a:xfrm rot="5400000">
              <a:off x="9152445" y="3139552"/>
              <a:ext cx="1123759" cy="968758"/>
            </a:xfrm>
            <a:prstGeom prst="hexagon">
              <a:avLst/>
            </a:prstGeom>
            <a:solidFill>
              <a:schemeClr val="accent3"/>
            </a:solidFill>
            <a:ln w="28575">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schemeClr val="tx1"/>
                </a:solidFill>
                <a:latin typeface="Aptos" panose="020B0004020202020204" pitchFamily="34" charset="0"/>
              </a:endParaRPr>
            </a:p>
          </p:txBody>
        </p:sp>
        <p:cxnSp>
          <p:nvCxnSpPr>
            <p:cNvPr id="27" name="Straight Connector 26">
              <a:extLst>
                <a:ext uri="{FF2B5EF4-FFF2-40B4-BE49-F238E27FC236}">
                  <a16:creationId xmlns:a16="http://schemas.microsoft.com/office/drawing/2014/main" id="{DF4F48F2-28BB-3BFE-CC1A-237027E2996A}"/>
                </a:ext>
              </a:extLst>
            </p:cNvPr>
            <p:cNvCxnSpPr/>
            <p:nvPr/>
          </p:nvCxnSpPr>
          <p:spPr>
            <a:xfrm flipH="1">
              <a:off x="2504077" y="2733630"/>
              <a:ext cx="1506357" cy="0"/>
            </a:xfrm>
            <a:prstGeom prst="line">
              <a:avLst/>
            </a:prstGeom>
            <a:ln w="19050">
              <a:solidFill>
                <a:schemeClr val="accent2">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15DE72-29BA-16CE-7BB0-BF339940C844}"/>
                </a:ext>
              </a:extLst>
            </p:cNvPr>
            <p:cNvCxnSpPr>
              <a:cxnSpLocks/>
            </p:cNvCxnSpPr>
            <p:nvPr/>
          </p:nvCxnSpPr>
          <p:spPr>
            <a:xfrm>
              <a:off x="2504077" y="2428942"/>
              <a:ext cx="0" cy="303229"/>
            </a:xfrm>
            <a:prstGeom prst="line">
              <a:avLst/>
            </a:prstGeom>
            <a:ln w="19050">
              <a:solidFill>
                <a:schemeClr val="accent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811EA-B0D0-0177-9C4D-E92C3DD34419}"/>
                </a:ext>
              </a:extLst>
            </p:cNvPr>
            <p:cNvCxnSpPr>
              <a:cxnSpLocks/>
            </p:cNvCxnSpPr>
            <p:nvPr/>
          </p:nvCxnSpPr>
          <p:spPr>
            <a:xfrm flipH="1">
              <a:off x="1502982" y="3525984"/>
              <a:ext cx="886232" cy="0"/>
            </a:xfrm>
            <a:prstGeom prst="line">
              <a:avLst/>
            </a:prstGeom>
            <a:ln w="19050">
              <a:solidFill>
                <a:schemeClr val="accent6">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0AD08B-09EA-5EBB-33BA-0267A83E1BE7}"/>
                </a:ext>
              </a:extLst>
            </p:cNvPr>
            <p:cNvCxnSpPr>
              <a:cxnSpLocks/>
            </p:cNvCxnSpPr>
            <p:nvPr/>
          </p:nvCxnSpPr>
          <p:spPr>
            <a:xfrm flipV="1">
              <a:off x="1502982" y="3525984"/>
              <a:ext cx="0" cy="303229"/>
            </a:xfrm>
            <a:prstGeom prst="line">
              <a:avLst/>
            </a:prstGeom>
            <a:ln w="19050">
              <a:solidFill>
                <a:schemeClr val="accent6">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6129DA-03F5-F593-A899-994F44399DF5}"/>
                </a:ext>
              </a:extLst>
            </p:cNvPr>
            <p:cNvCxnSpPr>
              <a:cxnSpLocks/>
            </p:cNvCxnSpPr>
            <p:nvPr/>
          </p:nvCxnSpPr>
          <p:spPr>
            <a:xfrm flipH="1">
              <a:off x="3030801" y="4791180"/>
              <a:ext cx="400771" cy="0"/>
            </a:xfrm>
            <a:prstGeom prst="line">
              <a:avLst/>
            </a:prstGeom>
            <a:ln w="19050">
              <a:solidFill>
                <a:srgbClr val="579584"/>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613B21-7DED-4747-02EE-F1D3E24AD7F5}"/>
                </a:ext>
              </a:extLst>
            </p:cNvPr>
            <p:cNvCxnSpPr>
              <a:cxnSpLocks/>
            </p:cNvCxnSpPr>
            <p:nvPr/>
          </p:nvCxnSpPr>
          <p:spPr>
            <a:xfrm flipV="1">
              <a:off x="3014798" y="4791180"/>
              <a:ext cx="0" cy="575480"/>
            </a:xfrm>
            <a:prstGeom prst="line">
              <a:avLst/>
            </a:prstGeom>
            <a:ln w="19050">
              <a:solidFill>
                <a:srgbClr val="57958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C77E0E-46C6-64A0-F1A4-BD6A88088BB6}"/>
                </a:ext>
              </a:extLst>
            </p:cNvPr>
            <p:cNvCxnSpPr>
              <a:cxnSpLocks/>
            </p:cNvCxnSpPr>
            <p:nvPr/>
          </p:nvCxnSpPr>
          <p:spPr>
            <a:xfrm flipH="1">
              <a:off x="8214820" y="5417107"/>
              <a:ext cx="667924" cy="0"/>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9ABBFF-4A9C-EB61-7875-CB928B3D2A01}"/>
                </a:ext>
              </a:extLst>
            </p:cNvPr>
            <p:cNvCxnSpPr>
              <a:cxnSpLocks/>
            </p:cNvCxnSpPr>
            <p:nvPr/>
          </p:nvCxnSpPr>
          <p:spPr>
            <a:xfrm>
              <a:off x="8201100" y="4953002"/>
              <a:ext cx="0" cy="464105"/>
            </a:xfrm>
            <a:prstGeom prst="line">
              <a:avLst/>
            </a:prstGeom>
            <a:ln w="19050">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A3AE09-998D-A036-64F5-4CBA327E17EC}"/>
                </a:ext>
              </a:extLst>
            </p:cNvPr>
            <p:cNvCxnSpPr>
              <a:cxnSpLocks/>
            </p:cNvCxnSpPr>
            <p:nvPr/>
          </p:nvCxnSpPr>
          <p:spPr>
            <a:xfrm flipV="1">
              <a:off x="9476351" y="2525428"/>
              <a:ext cx="0" cy="486484"/>
            </a:xfrm>
            <a:prstGeom prst="line">
              <a:avLst/>
            </a:prstGeom>
            <a:ln w="19050">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31011E5-8653-78A3-7A86-19349506ED50}"/>
                </a:ext>
              </a:extLst>
            </p:cNvPr>
            <p:cNvCxnSpPr>
              <a:cxnSpLocks/>
            </p:cNvCxnSpPr>
            <p:nvPr/>
          </p:nvCxnSpPr>
          <p:spPr>
            <a:xfrm>
              <a:off x="9476351" y="2525428"/>
              <a:ext cx="842355" cy="0"/>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1C1ACF7-6ED2-4052-43A1-F775160302A7}"/>
                </a:ext>
              </a:extLst>
            </p:cNvPr>
            <p:cNvCxnSpPr>
              <a:cxnSpLocks/>
            </p:cNvCxnSpPr>
            <p:nvPr/>
          </p:nvCxnSpPr>
          <p:spPr>
            <a:xfrm flipV="1">
              <a:off x="7577718" y="1300370"/>
              <a:ext cx="0" cy="209313"/>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69CF96-5183-5D4D-46F0-0481263DA097}"/>
                </a:ext>
              </a:extLst>
            </p:cNvPr>
            <p:cNvCxnSpPr>
              <a:cxnSpLocks/>
            </p:cNvCxnSpPr>
            <p:nvPr/>
          </p:nvCxnSpPr>
          <p:spPr>
            <a:xfrm>
              <a:off x="7577718" y="1300309"/>
              <a:ext cx="971064" cy="0"/>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0" name="Picture 9" descr="Shape&#10;&#10;Description automatically generated with low confidence">
              <a:extLst>
                <a:ext uri="{FF2B5EF4-FFF2-40B4-BE49-F238E27FC236}">
                  <a16:creationId xmlns:a16="http://schemas.microsoft.com/office/drawing/2014/main" id="{5D9ABDF9-57A7-10CD-8993-45B6FDFC7002}"/>
                </a:ext>
              </a:extLst>
            </p:cNvPr>
            <p:cNvPicPr>
              <a:picLocks noChangeAspect="1"/>
            </p:cNvPicPr>
            <p:nvPr/>
          </p:nvPicPr>
          <p:blipFill rotWithShape="1">
            <a:blip r:embed="rId5" cstate="email">
              <a:lum bright="70000" contrast="-70000"/>
              <a:extLst>
                <a:ext uri="{28A0092B-C50C-407E-A947-70E740481C1C}">
                  <a14:useLocalDpi xmlns:a14="http://schemas.microsoft.com/office/drawing/2010/main" val="0"/>
                </a:ext>
              </a:extLst>
            </a:blip>
            <a:srcRect/>
            <a:stretch/>
          </p:blipFill>
          <p:spPr>
            <a:xfrm>
              <a:off x="6846955" y="1963110"/>
              <a:ext cx="1031886" cy="703515"/>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DE2F7A53-C5C9-BB15-D24D-ACAA89A532E0}"/>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val="0"/>
                </a:ext>
              </a:extLst>
            </a:blip>
            <a:srcRect t="-152"/>
            <a:stretch/>
          </p:blipFill>
          <p:spPr>
            <a:xfrm>
              <a:off x="3715817" y="3864934"/>
              <a:ext cx="986678" cy="1009555"/>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780548AC-FB91-C48F-16EB-B0A6774F00BE}"/>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val="0"/>
                </a:ext>
              </a:extLst>
            </a:blip>
            <a:srcRect/>
            <a:stretch/>
          </p:blipFill>
          <p:spPr>
            <a:xfrm>
              <a:off x="2652638" y="3160325"/>
              <a:ext cx="667021" cy="747194"/>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392A5577-4C2A-2FAD-6AD0-D4326064C089}"/>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val="0"/>
                </a:ext>
              </a:extLst>
            </a:blip>
            <a:srcRect/>
            <a:stretch/>
          </p:blipFill>
          <p:spPr>
            <a:xfrm>
              <a:off x="9332738" y="3280479"/>
              <a:ext cx="750695" cy="740385"/>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32733071-0651-3614-5E40-7098A12CD76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val="0"/>
                </a:ext>
              </a:extLst>
            </a:blip>
            <a:srcRect/>
            <a:stretch/>
          </p:blipFill>
          <p:spPr>
            <a:xfrm>
              <a:off x="7673620" y="3122573"/>
              <a:ext cx="1054960" cy="1413280"/>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90E239EE-9B76-7D8C-D0AB-E889EF172F82}"/>
                </a:ext>
              </a:extLst>
            </p:cNvPr>
            <p:cNvPicPr>
              <a:picLocks noChangeAspect="1"/>
            </p:cNvPicPr>
            <p:nvPr/>
          </p:nvPicPr>
          <p:blipFill rotWithShape="1">
            <a:blip r:embed="rId10" cstate="email">
              <a:lum bright="70000" contrast="-70000"/>
              <a:extLst>
                <a:ext uri="{28A0092B-C50C-407E-A947-70E740481C1C}">
                  <a14:useLocalDpi xmlns:a14="http://schemas.microsoft.com/office/drawing/2010/main" val="0"/>
                </a:ext>
              </a:extLst>
            </a:blip>
            <a:srcRect/>
            <a:stretch/>
          </p:blipFill>
          <p:spPr>
            <a:xfrm>
              <a:off x="4345399" y="1583292"/>
              <a:ext cx="2060199" cy="2042307"/>
            </a:xfrm>
            <a:prstGeom prst="rect">
              <a:avLst/>
            </a:prstGeom>
          </p:spPr>
        </p:pic>
      </p:grpSp>
    </p:spTree>
    <p:extLst>
      <p:ext uri="{BB962C8B-B14F-4D97-AF65-F5344CB8AC3E}">
        <p14:creationId xmlns:p14="http://schemas.microsoft.com/office/powerpoint/2010/main" val="518477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Discussion today</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p:txBody>
          <a:bodyPr vert="horz" lIns="91440" tIns="45720" rIns="91440" bIns="45720" rtlCol="0" anchor="t">
            <a:noAutofit/>
          </a:bodyPr>
          <a:lstStyle/>
          <a:p>
            <a:r>
              <a:rPr lang="en-US">
                <a:latin typeface="Roboto"/>
                <a:ea typeface="Roboto"/>
                <a:cs typeface="Roboto"/>
              </a:rPr>
              <a:t>Refresh project initiation</a:t>
            </a:r>
          </a:p>
          <a:p>
            <a:r>
              <a:rPr lang="en-US">
                <a:latin typeface="Roboto"/>
                <a:ea typeface="Roboto"/>
                <a:cs typeface="Roboto"/>
              </a:rPr>
              <a:t>VITA Enterprise Architecture Roadmap &amp; MS Support Durations</a:t>
            </a:r>
          </a:p>
          <a:p>
            <a:r>
              <a:rPr lang="en-US">
                <a:latin typeface="Roboto"/>
                <a:ea typeface="Roboto"/>
                <a:cs typeface="Roboto"/>
              </a:rPr>
              <a:t>OS population</a:t>
            </a:r>
          </a:p>
          <a:p>
            <a:r>
              <a:rPr lang="en-US">
                <a:latin typeface="Roboto"/>
                <a:ea typeface="Roboto"/>
                <a:cs typeface="Roboto"/>
              </a:rPr>
              <a:t>Support Model Timelines</a:t>
            </a:r>
          </a:p>
          <a:p>
            <a:r>
              <a:rPr lang="en-US">
                <a:latin typeface="Roboto"/>
                <a:ea typeface="Roboto"/>
                <a:cs typeface="Roboto"/>
              </a:rPr>
              <a:t>Types of OS upgrades</a:t>
            </a:r>
          </a:p>
          <a:p>
            <a:r>
              <a:rPr lang="en-US">
                <a:latin typeface="Roboto"/>
                <a:ea typeface="Roboto"/>
                <a:cs typeface="Roboto"/>
              </a:rPr>
              <a:t>General guidelines</a:t>
            </a:r>
          </a:p>
          <a:p>
            <a:r>
              <a:rPr lang="en-US">
                <a:latin typeface="Roboto"/>
                <a:ea typeface="Roboto"/>
                <a:cs typeface="Roboto"/>
              </a:rPr>
              <a:t>OEM operating system support</a:t>
            </a:r>
          </a:p>
          <a:p>
            <a:r>
              <a:rPr lang="en-US">
                <a:latin typeface="Roboto"/>
                <a:ea typeface="Roboto"/>
                <a:cs typeface="Roboto"/>
              </a:rPr>
              <a:t>Upgrade thoughts</a:t>
            </a:r>
            <a:endParaRPr lang="en-US">
              <a:cs typeface="Roboto"/>
            </a:endParaRPr>
          </a:p>
          <a:p>
            <a:endParaRPr lang="en-US">
              <a:cs typeface="Roboto" panose="02000000000000000000" pitchFamily="2" charset="0"/>
            </a:endParaRPr>
          </a:p>
        </p:txBody>
      </p:sp>
    </p:spTree>
    <p:extLst>
      <p:ext uri="{BB962C8B-B14F-4D97-AF65-F5344CB8AC3E}">
        <p14:creationId xmlns:p14="http://schemas.microsoft.com/office/powerpoint/2010/main" val="2345294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C473-D445-A79B-6D36-BD87A945EA68}"/>
              </a:ext>
            </a:extLst>
          </p:cNvPr>
          <p:cNvSpPr>
            <a:spLocks noGrp="1"/>
          </p:cNvSpPr>
          <p:nvPr>
            <p:ph type="title"/>
          </p:nvPr>
        </p:nvSpPr>
        <p:spPr>
          <a:xfrm>
            <a:off x="11571" y="116547"/>
            <a:ext cx="12168859" cy="1338872"/>
          </a:xfrm>
        </p:spPr>
        <p:txBody>
          <a:bodyPr/>
          <a:lstStyle/>
          <a:p>
            <a:r>
              <a:rPr lang="en-US" b="1" kern="0" spc="-111">
                <a:solidFill>
                  <a:srgbClr val="FF7000"/>
                </a:solidFill>
                <a:latin typeface="Overpass Bold" pitchFamily="34" charset="0"/>
                <a:ea typeface="Overpass Bold" pitchFamily="34" charset="-122"/>
              </a:rPr>
              <a:t>Vehicle Attack Surfaces</a:t>
            </a:r>
            <a:endParaRPr lang="en-US" b="1">
              <a:solidFill>
                <a:srgbClr val="FF7000"/>
              </a:solidFill>
              <a:latin typeface="Aptos" panose="020B0004020202020204" pitchFamily="34" charset="0"/>
            </a:endParaRPr>
          </a:p>
        </p:txBody>
      </p:sp>
      <p:pic>
        <p:nvPicPr>
          <p:cNvPr id="6" name="Picture 5" descr="Surfaces vulnerable to attack, Compact disk player, Bluetooth, cellular, remote keyless entry, tire pressure monitoring system and Onboard diagnostics port.">
            <a:extLst>
              <a:ext uri="{FF2B5EF4-FFF2-40B4-BE49-F238E27FC236}">
                <a16:creationId xmlns:a16="http://schemas.microsoft.com/office/drawing/2014/main" id="{AF99DEA4-871F-723D-1966-653D4BA63E2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2564423" y="1069731"/>
            <a:ext cx="6770077" cy="5788269"/>
          </a:xfrm>
          <a:prstGeom prst="rect">
            <a:avLst/>
          </a:prstGeom>
        </p:spPr>
      </p:pic>
    </p:spTree>
    <p:extLst>
      <p:ext uri="{BB962C8B-B14F-4D97-AF65-F5344CB8AC3E}">
        <p14:creationId xmlns:p14="http://schemas.microsoft.com/office/powerpoint/2010/main" val="1404687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445B-D42A-055F-E714-FFF7B74335B7}"/>
              </a:ext>
            </a:extLst>
          </p:cNvPr>
          <p:cNvSpPr>
            <a:spLocks noGrp="1"/>
          </p:cNvSpPr>
          <p:nvPr>
            <p:ph type="title"/>
          </p:nvPr>
        </p:nvSpPr>
        <p:spPr>
          <a:xfrm>
            <a:off x="11571" y="321702"/>
            <a:ext cx="12168859" cy="1338872"/>
          </a:xfrm>
        </p:spPr>
        <p:txBody>
          <a:bodyPr/>
          <a:lstStyle/>
          <a:p>
            <a:r>
              <a:rPr lang="en-US" b="1">
                <a:solidFill>
                  <a:srgbClr val="FF7000"/>
                </a:solidFill>
                <a:latin typeface="Aptos" panose="020B0004020202020204" pitchFamily="34" charset="0"/>
              </a:rPr>
              <a:t>Connected Vehicle Attacks</a:t>
            </a:r>
          </a:p>
        </p:txBody>
      </p:sp>
      <p:pic>
        <p:nvPicPr>
          <p:cNvPr id="4098" name="Picture 2" descr="Cybersecurity regulations transform the Connected Car Ecosystem">
            <a:extLst>
              <a:ext uri="{FF2B5EF4-FFF2-40B4-BE49-F238E27FC236}">
                <a16:creationId xmlns:a16="http://schemas.microsoft.com/office/drawing/2014/main" id="{94637300-491A-60B5-288A-D8C1F0F39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1" y="1107380"/>
            <a:ext cx="12168859" cy="575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83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1571" y="0"/>
            <a:ext cx="12168859" cy="6858000"/>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201679" y="1190108"/>
            <a:ext cx="4462907" cy="4462907"/>
          </a:xfrm>
          <a:prstGeom prst="roundRect">
            <a:avLst>
              <a:gd name="adj" fmla="val 6000"/>
            </a:avLst>
          </a:prstGeom>
        </p:spPr>
      </p:pic>
      <p:sp>
        <p:nvSpPr>
          <p:cNvPr id="5" name="AutoShape 5">
            <a:extLst>
              <a:ext uri="{C183D7F6-B498-43B3-948B-1728B52AA6E4}">
                <adec:decorative xmlns:adec="http://schemas.microsoft.com/office/drawing/2017/decorative" val="1"/>
              </a:ext>
            </a:extLst>
          </p:cNvPr>
          <p:cNvSpPr/>
          <p:nvPr/>
        </p:nvSpPr>
        <p:spPr>
          <a:xfrm>
            <a:off x="6408403" y="3481068"/>
            <a:ext cx="4462907" cy="2261206"/>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
        <p:nvSpPr>
          <p:cNvPr id="8" name="TextBox 8"/>
          <p:cNvSpPr txBox="1">
            <a:spLocks noGrp="1"/>
          </p:cNvSpPr>
          <p:nvPr>
            <p:ph type="title" idx="4294967295"/>
          </p:nvPr>
        </p:nvSpPr>
        <p:spPr>
          <a:xfrm>
            <a:off x="6408403" y="1190108"/>
            <a:ext cx="4462907" cy="1993432"/>
          </a:xfrm>
          <a:prstGeom prst="rect">
            <a:avLst/>
          </a:prstGeom>
          <a:solidFill>
            <a:srgbClr val="000000">
              <a:alpha val="0"/>
            </a:srgb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3280" b="1" i="0" u="none" strike="noStrike" kern="1200" cap="none" spc="0" normalizeH="0" baseline="0" noProof="0" dirty="0">
                <a:ln>
                  <a:noFill/>
                </a:ln>
                <a:solidFill>
                  <a:srgbClr val="FF7000"/>
                </a:solidFill>
                <a:effectLst/>
                <a:uLnTx/>
                <a:uFillTx/>
                <a:latin typeface="Aptos" panose="020B0004020202020204" pitchFamily="34" charset="0"/>
                <a:ea typeface="+mn-ea"/>
                <a:cs typeface="+mn-cs"/>
              </a:rPr>
              <a:t>Real-World Examples of Cyber Threats in Transportation</a:t>
            </a:r>
            <a:endParaRPr kumimoji="0" lang="en-US" sz="1288"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7" name="AutoShape 7">
            <a:extLst>
              <a:ext uri="{C183D7F6-B498-43B3-948B-1728B52AA6E4}">
                <adec:decorative xmlns:adec="http://schemas.microsoft.com/office/drawing/2017/decorative" val="1"/>
              </a:ext>
            </a:extLst>
          </p:cNvPr>
          <p:cNvSpPr/>
          <p:nvPr/>
        </p:nvSpPr>
        <p:spPr>
          <a:xfrm>
            <a:off x="6408404" y="3451315"/>
            <a:ext cx="743818" cy="29753"/>
          </a:xfrm>
          <a:prstGeom prst="rect">
            <a:avLst/>
          </a:prstGeom>
          <a:solidFill>
            <a:srgbClr val="FF7000"/>
          </a:solidFill>
        </p:spPr>
        <p:txBody>
          <a:bodyPr/>
          <a:lstStyle/>
          <a:p>
            <a:pPr defTabSz="761970"/>
            <a:endParaRPr lang="en-US" sz="2108">
              <a:solidFill>
                <a:prstClr val="black"/>
              </a:solidFill>
              <a:latin typeface="Aptos" panose="020B0004020202020204" pitchFamily="34" charset="0"/>
            </a:endParaRPr>
          </a:p>
        </p:txBody>
      </p:sp>
      <p:sp>
        <p:nvSpPr>
          <p:cNvPr id="9" name="TextBox 9"/>
          <p:cNvSpPr txBox="1"/>
          <p:nvPr/>
        </p:nvSpPr>
        <p:spPr>
          <a:xfrm>
            <a:off x="6408403" y="3778594"/>
            <a:ext cx="4462907" cy="312403"/>
          </a:xfrm>
          <a:prstGeom prst="rect">
            <a:avLst/>
          </a:prstGeom>
          <a:solidFill>
            <a:srgbClr val="000000">
              <a:alpha val="0"/>
            </a:srgbClr>
          </a:solidFill>
        </p:spPr>
        <p:txBody>
          <a:bodyPr lIns="0" tIns="0" rIns="0" bIns="0" rtlCol="0" anchor="ctr"/>
          <a:lstStyle/>
          <a:p>
            <a:pPr defTabSz="761970">
              <a:defRPr/>
            </a:pPr>
            <a:r>
              <a:rPr lang="en-US" sz="2108" b="1" dirty="0">
                <a:solidFill>
                  <a:srgbClr val="000000"/>
                </a:solidFill>
                <a:latin typeface="Aptos" panose="020B0004020202020204" pitchFamily="34" charset="0"/>
              </a:rPr>
              <a:t>Jeep Cherokee Hack Incident</a:t>
            </a:r>
            <a:endParaRPr lang="en-US" sz="1288" dirty="0">
              <a:solidFill>
                <a:prstClr val="black"/>
              </a:solidFill>
              <a:latin typeface="Aptos" panose="020B0004020202020204" pitchFamily="34" charset="0"/>
            </a:endParaRPr>
          </a:p>
        </p:txBody>
      </p:sp>
      <p:sp>
        <p:nvSpPr>
          <p:cNvPr id="10" name="TextBox 10"/>
          <p:cNvSpPr txBox="1"/>
          <p:nvPr/>
        </p:nvSpPr>
        <p:spPr>
          <a:xfrm>
            <a:off x="6408403" y="4254638"/>
            <a:ext cx="4462907" cy="1487636"/>
          </a:xfrm>
          <a:prstGeom prst="rect">
            <a:avLst/>
          </a:prstGeom>
          <a:solidFill>
            <a:srgbClr val="000000">
              <a:alpha val="0"/>
            </a:srgbClr>
          </a:solidFill>
        </p:spPr>
        <p:txBody>
          <a:bodyPr lIns="0" tIns="0" rIns="0" bIns="0" rtlCol="0" anchor="ctr"/>
          <a:lstStyle/>
          <a:p>
            <a:pPr defTabSz="761970">
              <a:defRPr/>
            </a:pPr>
            <a:r>
              <a:rPr lang="en-US" sz="1640" dirty="0">
                <a:solidFill>
                  <a:srgbClr val="000000"/>
                </a:solidFill>
                <a:latin typeface="Aptos" panose="020B0004020202020204" pitchFamily="34" charset="0"/>
              </a:rPr>
              <a:t>In 2015, researchers exploited vulnerabilities in the Jeep Cherokee's infotainment system, gaining remote control over critical vehicle functions, which led to a recall of over a million vehicles by Fiat Chrysler Automobiles to address these security flaws.</a:t>
            </a:r>
            <a:endParaRPr lang="en-US" sz="1288" dirty="0">
              <a:solidFill>
                <a:prstClr val="black"/>
              </a:solidFill>
              <a:latin typeface="Aptos" panose="020B0004020202020204" pitchFamily="34" charset="0"/>
            </a:endParaRPr>
          </a:p>
        </p:txBody>
      </p:sp>
      <p:sp>
        <p:nvSpPr>
          <p:cNvPr id="6" name="AutoShape 6" descr="Picture of a brown Jeep Cherokee"/>
          <p:cNvSpPr/>
          <p:nvPr/>
        </p:nvSpPr>
        <p:spPr>
          <a:xfrm>
            <a:off x="1201679" y="1190108"/>
            <a:ext cx="4462907" cy="4462907"/>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1571" y="0"/>
            <a:ext cx="12168859" cy="6858000"/>
          </a:xfrm>
          <a:prstGeom prst="rect">
            <a:avLst/>
          </a:prstGeom>
        </p:spPr>
      </p:pic>
      <p:sp>
        <p:nvSpPr>
          <p:cNvPr id="10" name="AutoShape 10">
            <a:extLst>
              <a:ext uri="{C183D7F6-B498-43B3-948B-1728B52AA6E4}">
                <adec:decorative xmlns:adec="http://schemas.microsoft.com/office/drawing/2017/decorative" val="1"/>
              </a:ext>
            </a:extLst>
          </p:cNvPr>
          <p:cNvSpPr/>
          <p:nvPr/>
        </p:nvSpPr>
        <p:spPr>
          <a:xfrm>
            <a:off x="606625" y="3756280"/>
            <a:ext cx="10978751" cy="59506"/>
          </a:xfrm>
          <a:prstGeom prst="roundRect">
            <a:avLst>
              <a:gd name="adj" fmla="val 50000"/>
            </a:avLst>
          </a:prstGeom>
          <a:solidFill>
            <a:srgbClr val="F59D5A"/>
          </a:solidFill>
        </p:spPr>
        <p:txBody>
          <a:bodyPr/>
          <a:lstStyle/>
          <a:p>
            <a:pPr defTabSz="761970"/>
            <a:endParaRPr lang="en-US" sz="2108">
              <a:solidFill>
                <a:prstClr val="black"/>
              </a:solidFill>
              <a:latin typeface="Aptos" panose="020B0004020202020204" pitchFamily="34" charset="0"/>
            </a:endParaRPr>
          </a:p>
        </p:txBody>
      </p:sp>
      <p:sp>
        <p:nvSpPr>
          <p:cNvPr id="11" name="TextBox 11"/>
          <p:cNvSpPr txBox="1">
            <a:spLocks noGrp="1"/>
          </p:cNvSpPr>
          <p:nvPr>
            <p:ph type="title" idx="4294967295"/>
          </p:nvPr>
        </p:nvSpPr>
        <p:spPr>
          <a:xfrm>
            <a:off x="606625" y="156202"/>
            <a:ext cx="10978751" cy="996716"/>
          </a:xfrm>
          <a:prstGeom prst="rect">
            <a:avLst/>
          </a:prstGeom>
          <a:solidFill>
            <a:srgbClr val="000000">
              <a:alpha val="0"/>
            </a:srgb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3280" b="1" i="0" u="none" strike="noStrike" kern="1200" cap="none" spc="0" normalizeH="0" baseline="0" noProof="0" dirty="0">
                <a:ln>
                  <a:noFill/>
                </a:ln>
                <a:solidFill>
                  <a:srgbClr val="FF7000"/>
                </a:solidFill>
                <a:effectLst/>
                <a:uLnTx/>
                <a:uFillTx/>
                <a:latin typeface="Aptos" panose="020B0004020202020204" pitchFamily="34" charset="0"/>
                <a:ea typeface="+mn-ea"/>
                <a:cs typeface="+mn-cs"/>
              </a:rPr>
              <a:t>Real-World Examples of Cyber Attacks Affecting Vehicles</a:t>
            </a:r>
            <a:endParaRPr kumimoji="0" lang="en-US" sz="1288"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2" name="TextBox 12"/>
          <p:cNvSpPr txBox="1"/>
          <p:nvPr/>
        </p:nvSpPr>
        <p:spPr>
          <a:xfrm>
            <a:off x="919029" y="2506666"/>
            <a:ext cx="1190108" cy="862828"/>
          </a:xfrm>
          <a:prstGeom prst="roundRect">
            <a:avLst>
              <a:gd name="adj" fmla="val 34482"/>
            </a:avLst>
          </a:prstGeom>
          <a:solidFill>
            <a:srgbClr val="F59D5A"/>
          </a:solidFill>
        </p:spPr>
        <p:txBody>
          <a:bodyPr lIns="0" tIns="0" rIns="0" bIns="0" rtlCol="0" anchor="ctr"/>
          <a:lstStyle/>
          <a:p>
            <a:pPr indent="148753" defTabSz="761970">
              <a:defRPr/>
            </a:pPr>
            <a:r>
              <a:rPr lang="en-US" sz="1640" b="1">
                <a:latin typeface="Aptos" panose="020B0004020202020204" pitchFamily="34" charset="0"/>
              </a:rPr>
              <a:t>   2015</a:t>
            </a:r>
            <a:endParaRPr lang="en-US" sz="1288">
              <a:latin typeface="Aptos" panose="020B0004020202020204" pitchFamily="34" charset="0"/>
            </a:endParaRPr>
          </a:p>
        </p:txBody>
      </p:sp>
      <p:sp>
        <p:nvSpPr>
          <p:cNvPr id="18" name="TextBox 18"/>
          <p:cNvSpPr txBox="1"/>
          <p:nvPr/>
        </p:nvSpPr>
        <p:spPr>
          <a:xfrm>
            <a:off x="457861" y="4128189"/>
            <a:ext cx="2112443" cy="2365341"/>
          </a:xfrm>
          <a:prstGeom prst="roundRect">
            <a:avLst>
              <a:gd name="adj" fmla="val 14084"/>
            </a:avLst>
          </a:prstGeom>
          <a:solidFill>
            <a:srgbClr val="F59D5A"/>
          </a:solidFill>
        </p:spPr>
        <p:txBody>
          <a:bodyPr lIns="0" tIns="0" rIns="0" bIns="0" rtlCol="0" anchor="ctr"/>
          <a:lstStyle/>
          <a:p>
            <a:pPr indent="148753" algn="ctr" defTabSz="761970">
              <a:defRPr/>
            </a:pPr>
            <a:r>
              <a:rPr lang="en-US" sz="1406" dirty="0">
                <a:latin typeface="Aptos" panose="020B0004020202020204" pitchFamily="34" charset="0"/>
              </a:rPr>
              <a:t>The Jeep Cherokee hack demonstrated remote control vulnerabilities, leading to a major recall of 1.4 million vehicles.</a:t>
            </a:r>
            <a:endParaRPr lang="en-US" sz="1288" dirty="0">
              <a:latin typeface="Aptos" panose="020B0004020202020204" pitchFamily="34" charset="0"/>
            </a:endParaRPr>
          </a:p>
        </p:txBody>
      </p:sp>
      <p:sp>
        <p:nvSpPr>
          <p:cNvPr id="13" name="TextBox 13"/>
          <p:cNvSpPr txBox="1"/>
          <p:nvPr/>
        </p:nvSpPr>
        <p:spPr>
          <a:xfrm>
            <a:off x="2748820" y="4128189"/>
            <a:ext cx="1190108" cy="862828"/>
          </a:xfrm>
          <a:prstGeom prst="roundRect">
            <a:avLst>
              <a:gd name="adj" fmla="val 34482"/>
            </a:avLst>
          </a:prstGeom>
          <a:solidFill>
            <a:srgbClr val="DC782D"/>
          </a:solidFill>
        </p:spPr>
        <p:txBody>
          <a:bodyPr lIns="0" tIns="0" rIns="0" bIns="0" rtlCol="0" anchor="ctr"/>
          <a:lstStyle/>
          <a:p>
            <a:pPr indent="148753" defTabSz="761970">
              <a:defRPr/>
            </a:pPr>
            <a:r>
              <a:rPr lang="en-US" sz="1640" b="1">
                <a:solidFill>
                  <a:srgbClr val="FFFFFF"/>
                </a:solidFill>
                <a:latin typeface="Aptos" panose="020B0004020202020204" pitchFamily="34" charset="0"/>
              </a:rPr>
              <a:t>   2016</a:t>
            </a:r>
            <a:endParaRPr lang="en-US" sz="1288">
              <a:solidFill>
                <a:prstClr val="black"/>
              </a:solidFill>
              <a:latin typeface="Aptos" panose="020B0004020202020204" pitchFamily="34" charset="0"/>
            </a:endParaRPr>
          </a:p>
        </p:txBody>
      </p:sp>
      <p:sp>
        <p:nvSpPr>
          <p:cNvPr id="19" name="TextBox 19"/>
          <p:cNvSpPr txBox="1"/>
          <p:nvPr/>
        </p:nvSpPr>
        <p:spPr>
          <a:xfrm>
            <a:off x="2287654" y="1465321"/>
            <a:ext cx="2112443" cy="1904173"/>
          </a:xfrm>
          <a:prstGeom prst="roundRect">
            <a:avLst>
              <a:gd name="adj" fmla="val 14084"/>
            </a:avLst>
          </a:prstGeom>
          <a:solidFill>
            <a:srgbClr val="DC782D"/>
          </a:solidFill>
        </p:spPr>
        <p:txBody>
          <a:bodyPr lIns="0" tIns="0" rIns="0" bIns="0" rtlCol="0" anchor="ctr"/>
          <a:lstStyle/>
          <a:p>
            <a:pPr indent="148753" algn="ctr" defTabSz="761970">
              <a:defRPr/>
            </a:pPr>
            <a:r>
              <a:rPr lang="en-US" sz="1406" dirty="0">
                <a:latin typeface="Aptos" panose="020B0004020202020204" pitchFamily="34" charset="0"/>
              </a:rPr>
              <a:t>Hackers infiltrated a Tesla Model S, showcasing risks in wireless connectivity and prompting immediate software updates.</a:t>
            </a:r>
            <a:endParaRPr lang="en-US" sz="1288" dirty="0">
              <a:latin typeface="Aptos" panose="020B0004020202020204" pitchFamily="34" charset="0"/>
            </a:endParaRPr>
          </a:p>
        </p:txBody>
      </p:sp>
      <p:sp>
        <p:nvSpPr>
          <p:cNvPr id="14" name="TextBox 14"/>
          <p:cNvSpPr txBox="1"/>
          <p:nvPr/>
        </p:nvSpPr>
        <p:spPr>
          <a:xfrm>
            <a:off x="4578612" y="2506666"/>
            <a:ext cx="1190108" cy="862828"/>
          </a:xfrm>
          <a:prstGeom prst="roundRect">
            <a:avLst>
              <a:gd name="adj" fmla="val 34482"/>
            </a:avLst>
          </a:prstGeom>
          <a:solidFill>
            <a:srgbClr val="F59D5A"/>
          </a:solidFill>
        </p:spPr>
        <p:txBody>
          <a:bodyPr lIns="0" tIns="0" rIns="0" bIns="0" rtlCol="0" anchor="ctr"/>
          <a:lstStyle/>
          <a:p>
            <a:pPr indent="148753" defTabSz="761970">
              <a:defRPr/>
            </a:pPr>
            <a:r>
              <a:rPr lang="en-US" sz="1640" b="1">
                <a:latin typeface="Aptos" panose="020B0004020202020204" pitchFamily="34" charset="0"/>
              </a:rPr>
              <a:t>   2020</a:t>
            </a:r>
            <a:endParaRPr lang="en-US" sz="1288">
              <a:latin typeface="Aptos" panose="020B0004020202020204" pitchFamily="34" charset="0"/>
            </a:endParaRPr>
          </a:p>
        </p:txBody>
      </p:sp>
      <p:sp>
        <p:nvSpPr>
          <p:cNvPr id="20" name="TextBox 20"/>
          <p:cNvSpPr txBox="1"/>
          <p:nvPr/>
        </p:nvSpPr>
        <p:spPr>
          <a:xfrm>
            <a:off x="4117445" y="4128189"/>
            <a:ext cx="2112443" cy="2365341"/>
          </a:xfrm>
          <a:prstGeom prst="roundRect">
            <a:avLst>
              <a:gd name="adj" fmla="val 14084"/>
            </a:avLst>
          </a:prstGeom>
          <a:solidFill>
            <a:srgbClr val="F59D5A"/>
          </a:solidFill>
        </p:spPr>
        <p:txBody>
          <a:bodyPr lIns="0" tIns="0" rIns="0" bIns="0" rtlCol="0" anchor="ctr"/>
          <a:lstStyle/>
          <a:p>
            <a:pPr indent="148753" algn="ctr" defTabSz="761970">
              <a:defRPr/>
            </a:pPr>
            <a:r>
              <a:rPr lang="en-US" sz="1406" dirty="0">
                <a:latin typeface="Aptos" panose="020B0004020202020204" pitchFamily="34" charset="0"/>
              </a:rPr>
              <a:t>Honda faced a ransomware attack that disrupted operations, highlighting potential vulnerabilities in connected vehicle systems.</a:t>
            </a:r>
            <a:endParaRPr lang="en-US" sz="1288" dirty="0">
              <a:latin typeface="Aptos" panose="020B0004020202020204" pitchFamily="34" charset="0"/>
            </a:endParaRPr>
          </a:p>
        </p:txBody>
      </p:sp>
      <p:sp>
        <p:nvSpPr>
          <p:cNvPr id="15" name="TextBox 15"/>
          <p:cNvSpPr txBox="1"/>
          <p:nvPr/>
        </p:nvSpPr>
        <p:spPr>
          <a:xfrm>
            <a:off x="6408404" y="4128189"/>
            <a:ext cx="1190108" cy="862828"/>
          </a:xfrm>
          <a:prstGeom prst="roundRect">
            <a:avLst>
              <a:gd name="adj" fmla="val 34482"/>
            </a:avLst>
          </a:prstGeom>
          <a:solidFill>
            <a:srgbClr val="DC782D"/>
          </a:solidFill>
        </p:spPr>
        <p:txBody>
          <a:bodyPr lIns="0" tIns="0" rIns="0" bIns="0" rtlCol="0" anchor="ctr"/>
          <a:lstStyle/>
          <a:p>
            <a:pPr indent="148753" defTabSz="761970">
              <a:defRPr/>
            </a:pPr>
            <a:r>
              <a:rPr lang="en-US" sz="1640" b="1">
                <a:solidFill>
                  <a:srgbClr val="FFFFFF"/>
                </a:solidFill>
                <a:latin typeface="Aptos" panose="020B0004020202020204" pitchFamily="34" charset="0"/>
              </a:rPr>
              <a:t>   2021</a:t>
            </a:r>
            <a:endParaRPr lang="en-US" sz="1288">
              <a:solidFill>
                <a:prstClr val="black"/>
              </a:solidFill>
              <a:latin typeface="Aptos" panose="020B0004020202020204" pitchFamily="34" charset="0"/>
            </a:endParaRPr>
          </a:p>
        </p:txBody>
      </p:sp>
      <p:sp>
        <p:nvSpPr>
          <p:cNvPr id="21" name="TextBox 21"/>
          <p:cNvSpPr txBox="1"/>
          <p:nvPr/>
        </p:nvSpPr>
        <p:spPr>
          <a:xfrm>
            <a:off x="5947237" y="1465321"/>
            <a:ext cx="2112443" cy="1904173"/>
          </a:xfrm>
          <a:prstGeom prst="roundRect">
            <a:avLst>
              <a:gd name="adj" fmla="val 14084"/>
            </a:avLst>
          </a:prstGeom>
          <a:solidFill>
            <a:srgbClr val="DC782D"/>
          </a:solidFill>
        </p:spPr>
        <p:txBody>
          <a:bodyPr lIns="0" tIns="0" rIns="0" bIns="0" rtlCol="0" anchor="ctr"/>
          <a:lstStyle/>
          <a:p>
            <a:pPr indent="148753" algn="ctr" defTabSz="761970">
              <a:defRPr/>
            </a:pPr>
            <a:r>
              <a:rPr lang="en-US" sz="1406" dirty="0">
                <a:latin typeface="Aptos" panose="020B0004020202020204" pitchFamily="34" charset="0"/>
              </a:rPr>
              <a:t>Significant vulnerabilities in China's connected vehicle networks affected over 220,000 vehicles, risking data manipulation.</a:t>
            </a:r>
            <a:endParaRPr lang="en-US" sz="1288" dirty="0">
              <a:latin typeface="Aptos" panose="020B0004020202020204" pitchFamily="34" charset="0"/>
            </a:endParaRPr>
          </a:p>
        </p:txBody>
      </p:sp>
      <p:sp>
        <p:nvSpPr>
          <p:cNvPr id="16" name="TextBox 16"/>
          <p:cNvSpPr txBox="1"/>
          <p:nvPr/>
        </p:nvSpPr>
        <p:spPr>
          <a:xfrm>
            <a:off x="8238195" y="2506666"/>
            <a:ext cx="1190108" cy="862828"/>
          </a:xfrm>
          <a:prstGeom prst="roundRect">
            <a:avLst>
              <a:gd name="adj" fmla="val 34482"/>
            </a:avLst>
          </a:prstGeom>
          <a:solidFill>
            <a:srgbClr val="F59D5A"/>
          </a:solidFill>
        </p:spPr>
        <p:txBody>
          <a:bodyPr lIns="0" tIns="0" rIns="0" bIns="0" rtlCol="0" anchor="ctr"/>
          <a:lstStyle/>
          <a:p>
            <a:pPr indent="148753" defTabSz="761970">
              <a:defRPr/>
            </a:pPr>
            <a:r>
              <a:rPr lang="en-US" sz="1640" b="1">
                <a:latin typeface="Aptos" panose="020B0004020202020204" pitchFamily="34" charset="0"/>
              </a:rPr>
              <a:t>   2022</a:t>
            </a:r>
            <a:endParaRPr lang="en-US" sz="1288">
              <a:latin typeface="Aptos" panose="020B0004020202020204" pitchFamily="34" charset="0"/>
            </a:endParaRPr>
          </a:p>
        </p:txBody>
      </p:sp>
      <p:sp>
        <p:nvSpPr>
          <p:cNvPr id="22" name="TextBox 22"/>
          <p:cNvSpPr txBox="1"/>
          <p:nvPr/>
        </p:nvSpPr>
        <p:spPr>
          <a:xfrm>
            <a:off x="7777029" y="4128189"/>
            <a:ext cx="2112443" cy="2365341"/>
          </a:xfrm>
          <a:prstGeom prst="roundRect">
            <a:avLst>
              <a:gd name="adj" fmla="val 14084"/>
            </a:avLst>
          </a:prstGeom>
          <a:solidFill>
            <a:srgbClr val="F59D5A"/>
          </a:solidFill>
        </p:spPr>
        <p:txBody>
          <a:bodyPr lIns="0" tIns="0" rIns="0" bIns="0" rtlCol="0" anchor="ctr"/>
          <a:lstStyle/>
          <a:p>
            <a:pPr indent="148753" algn="ctr" defTabSz="761970">
              <a:defRPr/>
            </a:pPr>
            <a:r>
              <a:rPr lang="en-US" sz="1406" dirty="0">
                <a:latin typeface="Aptos" panose="020B0004020202020204" pitchFamily="34" charset="0"/>
              </a:rPr>
              <a:t>A data breach at Kia Motors and Hyundai raised concerns about the security of onboard systems linked to customer databases.</a:t>
            </a:r>
            <a:endParaRPr lang="en-US" sz="1288" dirty="0">
              <a:latin typeface="Aptos" panose="020B0004020202020204" pitchFamily="34" charset="0"/>
            </a:endParaRPr>
          </a:p>
        </p:txBody>
      </p:sp>
      <p:sp>
        <p:nvSpPr>
          <p:cNvPr id="17" name="TextBox 17"/>
          <p:cNvSpPr txBox="1"/>
          <p:nvPr/>
        </p:nvSpPr>
        <p:spPr>
          <a:xfrm>
            <a:off x="10067987" y="4128189"/>
            <a:ext cx="1190108" cy="862828"/>
          </a:xfrm>
          <a:prstGeom prst="roundRect">
            <a:avLst>
              <a:gd name="adj" fmla="val 34482"/>
            </a:avLst>
          </a:prstGeom>
          <a:solidFill>
            <a:srgbClr val="DC782D"/>
          </a:solidFill>
        </p:spPr>
        <p:txBody>
          <a:bodyPr lIns="0" tIns="0" rIns="0" bIns="0" rtlCol="0" anchor="ctr"/>
          <a:lstStyle/>
          <a:p>
            <a:pPr indent="148753" defTabSz="761970">
              <a:defRPr/>
            </a:pPr>
            <a:r>
              <a:rPr lang="en-US" sz="1640" b="1">
                <a:solidFill>
                  <a:srgbClr val="FFFFFF"/>
                </a:solidFill>
                <a:latin typeface="Aptos" panose="020B0004020202020204" pitchFamily="34" charset="0"/>
              </a:rPr>
              <a:t>   2023</a:t>
            </a:r>
            <a:endParaRPr lang="en-US" sz="1288">
              <a:solidFill>
                <a:prstClr val="black"/>
              </a:solidFill>
              <a:latin typeface="Aptos" panose="020B0004020202020204" pitchFamily="34" charset="0"/>
            </a:endParaRPr>
          </a:p>
        </p:txBody>
      </p:sp>
      <p:sp>
        <p:nvSpPr>
          <p:cNvPr id="23" name="TextBox 23"/>
          <p:cNvSpPr txBox="1"/>
          <p:nvPr/>
        </p:nvSpPr>
        <p:spPr>
          <a:xfrm>
            <a:off x="9606820" y="1465321"/>
            <a:ext cx="2112443" cy="1904173"/>
          </a:xfrm>
          <a:prstGeom prst="roundRect">
            <a:avLst>
              <a:gd name="adj" fmla="val 14084"/>
            </a:avLst>
          </a:prstGeom>
          <a:solidFill>
            <a:srgbClr val="DC782D"/>
          </a:solidFill>
        </p:spPr>
        <p:txBody>
          <a:bodyPr lIns="0" tIns="0" rIns="0" bIns="0" rtlCol="0" anchor="ctr"/>
          <a:lstStyle/>
          <a:p>
            <a:pPr indent="148753" algn="ctr" defTabSz="761970">
              <a:defRPr/>
            </a:pPr>
            <a:r>
              <a:rPr lang="en-US" sz="1406">
                <a:latin typeface="Aptos" panose="020B0004020202020204" pitchFamily="34" charset="0"/>
              </a:rPr>
              <a:t>Ongoing research continues to reveal new vulnerabilities in vehicle-to-everything (V2X) communications, threatening road safety.</a:t>
            </a:r>
            <a:endParaRPr lang="en-US" sz="1288">
              <a:latin typeface="Aptos" panose="020B0004020202020204" pitchFamily="34" charset="0"/>
            </a:endParaRPr>
          </a:p>
        </p:txBody>
      </p:sp>
      <p:sp>
        <p:nvSpPr>
          <p:cNvPr id="24" name="TextBox 24">
            <a:extLst>
              <a:ext uri="{C183D7F6-B498-43B3-948B-1728B52AA6E4}">
                <adec:decorative xmlns:adec="http://schemas.microsoft.com/office/drawing/2017/decorative" val="1"/>
              </a:ext>
            </a:extLst>
          </p:cNvPr>
          <p:cNvSpPr txBox="1"/>
          <p:nvPr/>
        </p:nvSpPr>
        <p:spPr>
          <a:xfrm>
            <a:off x="1231432" y="3577764"/>
            <a:ext cx="446291" cy="446291"/>
          </a:xfrm>
          <a:prstGeom prst="roundRect">
            <a:avLst>
              <a:gd name="adj" fmla="val 50000"/>
            </a:avLst>
          </a:prstGeom>
          <a:solidFill>
            <a:srgbClr val="F59D5A"/>
          </a:solidFill>
        </p:spPr>
        <p:txBody>
          <a:bodyPr lIns="0" tIns="0" rIns="0" bIns="0" rtlCol="0" anchor="ctr"/>
          <a:lstStyle/>
          <a:p>
            <a:pPr indent="89252" defTabSz="761970">
              <a:defRPr/>
            </a:pPr>
            <a:r>
              <a:rPr lang="en-US" sz="1640" b="1">
                <a:solidFill>
                  <a:srgbClr val="FFFFFF"/>
                </a:solidFill>
                <a:latin typeface="Aptos" panose="020B0004020202020204" pitchFamily="34" charset="0"/>
              </a:rPr>
              <a:t>1</a:t>
            </a:r>
            <a:endParaRPr lang="en-US" sz="1288">
              <a:solidFill>
                <a:prstClr val="black"/>
              </a:solidFill>
              <a:latin typeface="Aptos" panose="020B0004020202020204" pitchFamily="34" charset="0"/>
            </a:endParaRPr>
          </a:p>
        </p:txBody>
      </p:sp>
      <p:sp>
        <p:nvSpPr>
          <p:cNvPr id="25" name="TextBox 25">
            <a:extLst>
              <a:ext uri="{C183D7F6-B498-43B3-948B-1728B52AA6E4}">
                <adec:decorative xmlns:adec="http://schemas.microsoft.com/office/drawing/2017/decorative" val="1"/>
              </a:ext>
            </a:extLst>
          </p:cNvPr>
          <p:cNvSpPr txBox="1"/>
          <p:nvPr/>
        </p:nvSpPr>
        <p:spPr>
          <a:xfrm>
            <a:off x="3061224" y="3577764"/>
            <a:ext cx="446291" cy="446291"/>
          </a:xfrm>
          <a:prstGeom prst="roundRect">
            <a:avLst>
              <a:gd name="adj" fmla="val 50000"/>
            </a:avLst>
          </a:prstGeom>
          <a:solidFill>
            <a:srgbClr val="F59D5A"/>
          </a:solidFill>
        </p:spPr>
        <p:txBody>
          <a:bodyPr lIns="0" tIns="0" rIns="0" bIns="0" rtlCol="0" anchor="ctr"/>
          <a:lstStyle/>
          <a:p>
            <a:pPr indent="89252" defTabSz="761970">
              <a:defRPr/>
            </a:pPr>
            <a:r>
              <a:rPr lang="en-US" sz="1640" b="1">
                <a:solidFill>
                  <a:srgbClr val="FFFFFF"/>
                </a:solidFill>
                <a:latin typeface="Aptos" panose="020B0004020202020204" pitchFamily="34" charset="0"/>
              </a:rPr>
              <a:t>2</a:t>
            </a:r>
            <a:endParaRPr lang="en-US" sz="1288">
              <a:solidFill>
                <a:prstClr val="black"/>
              </a:solidFill>
              <a:latin typeface="Aptos" panose="020B0004020202020204" pitchFamily="34" charset="0"/>
            </a:endParaRPr>
          </a:p>
        </p:txBody>
      </p:sp>
      <p:sp>
        <p:nvSpPr>
          <p:cNvPr id="26" name="TextBox 26">
            <a:extLst>
              <a:ext uri="{C183D7F6-B498-43B3-948B-1728B52AA6E4}">
                <adec:decorative xmlns:adec="http://schemas.microsoft.com/office/drawing/2017/decorative" val="1"/>
              </a:ext>
            </a:extLst>
          </p:cNvPr>
          <p:cNvSpPr txBox="1"/>
          <p:nvPr/>
        </p:nvSpPr>
        <p:spPr>
          <a:xfrm>
            <a:off x="4891015" y="3577764"/>
            <a:ext cx="446291" cy="446291"/>
          </a:xfrm>
          <a:prstGeom prst="roundRect">
            <a:avLst>
              <a:gd name="adj" fmla="val 50000"/>
            </a:avLst>
          </a:prstGeom>
          <a:solidFill>
            <a:srgbClr val="F59D5A"/>
          </a:solidFill>
        </p:spPr>
        <p:txBody>
          <a:bodyPr lIns="0" tIns="0" rIns="0" bIns="0" rtlCol="0" anchor="ctr"/>
          <a:lstStyle/>
          <a:p>
            <a:pPr indent="89252" defTabSz="761970">
              <a:defRPr/>
            </a:pPr>
            <a:r>
              <a:rPr lang="en-US" sz="1640" b="1">
                <a:solidFill>
                  <a:srgbClr val="FFFFFF"/>
                </a:solidFill>
                <a:latin typeface="Aptos" panose="020B0004020202020204" pitchFamily="34" charset="0"/>
              </a:rPr>
              <a:t>3</a:t>
            </a:r>
            <a:endParaRPr lang="en-US" sz="1288">
              <a:solidFill>
                <a:prstClr val="black"/>
              </a:solidFill>
              <a:latin typeface="Aptos" panose="020B0004020202020204" pitchFamily="34" charset="0"/>
            </a:endParaRPr>
          </a:p>
        </p:txBody>
      </p:sp>
      <p:sp>
        <p:nvSpPr>
          <p:cNvPr id="27" name="TextBox 27">
            <a:extLst>
              <a:ext uri="{C183D7F6-B498-43B3-948B-1728B52AA6E4}">
                <adec:decorative xmlns:adec="http://schemas.microsoft.com/office/drawing/2017/decorative" val="1"/>
              </a:ext>
            </a:extLst>
          </p:cNvPr>
          <p:cNvSpPr txBox="1"/>
          <p:nvPr/>
        </p:nvSpPr>
        <p:spPr>
          <a:xfrm>
            <a:off x="6720807" y="3577764"/>
            <a:ext cx="446291" cy="446291"/>
          </a:xfrm>
          <a:prstGeom prst="roundRect">
            <a:avLst>
              <a:gd name="adj" fmla="val 50000"/>
            </a:avLst>
          </a:prstGeom>
          <a:solidFill>
            <a:srgbClr val="F59D5A"/>
          </a:solidFill>
        </p:spPr>
        <p:txBody>
          <a:bodyPr lIns="0" tIns="0" rIns="0" bIns="0" rtlCol="0" anchor="ctr"/>
          <a:lstStyle/>
          <a:p>
            <a:pPr indent="89252" defTabSz="761970">
              <a:defRPr/>
            </a:pPr>
            <a:r>
              <a:rPr lang="en-US" sz="1640" b="1">
                <a:solidFill>
                  <a:srgbClr val="FFFFFF"/>
                </a:solidFill>
                <a:latin typeface="Aptos" panose="020B0004020202020204" pitchFamily="34" charset="0"/>
              </a:rPr>
              <a:t>4</a:t>
            </a:r>
            <a:endParaRPr lang="en-US" sz="1288">
              <a:solidFill>
                <a:prstClr val="black"/>
              </a:solidFill>
              <a:latin typeface="Aptos" panose="020B0004020202020204" pitchFamily="34" charset="0"/>
            </a:endParaRPr>
          </a:p>
        </p:txBody>
      </p:sp>
      <p:sp>
        <p:nvSpPr>
          <p:cNvPr id="28" name="TextBox 28">
            <a:extLst>
              <a:ext uri="{C183D7F6-B498-43B3-948B-1728B52AA6E4}">
                <adec:decorative xmlns:adec="http://schemas.microsoft.com/office/drawing/2017/decorative" val="1"/>
              </a:ext>
            </a:extLst>
          </p:cNvPr>
          <p:cNvSpPr txBox="1"/>
          <p:nvPr/>
        </p:nvSpPr>
        <p:spPr>
          <a:xfrm>
            <a:off x="8550599" y="3577764"/>
            <a:ext cx="446291" cy="446291"/>
          </a:xfrm>
          <a:prstGeom prst="roundRect">
            <a:avLst>
              <a:gd name="adj" fmla="val 50000"/>
            </a:avLst>
          </a:prstGeom>
          <a:solidFill>
            <a:srgbClr val="F59D5A"/>
          </a:solidFill>
        </p:spPr>
        <p:txBody>
          <a:bodyPr lIns="0" tIns="0" rIns="0" bIns="0" rtlCol="0" anchor="ctr"/>
          <a:lstStyle/>
          <a:p>
            <a:pPr indent="89252" defTabSz="761970">
              <a:defRPr/>
            </a:pPr>
            <a:r>
              <a:rPr lang="en-US" sz="1640" b="1">
                <a:solidFill>
                  <a:srgbClr val="FFFFFF"/>
                </a:solidFill>
                <a:latin typeface="Aptos" panose="020B0004020202020204" pitchFamily="34" charset="0"/>
              </a:rPr>
              <a:t>5</a:t>
            </a:r>
            <a:endParaRPr lang="en-US" sz="1288">
              <a:solidFill>
                <a:prstClr val="black"/>
              </a:solidFill>
              <a:latin typeface="Aptos" panose="020B0004020202020204" pitchFamily="34" charset="0"/>
            </a:endParaRPr>
          </a:p>
        </p:txBody>
      </p:sp>
      <p:sp>
        <p:nvSpPr>
          <p:cNvPr id="29" name="TextBox 29">
            <a:extLst>
              <a:ext uri="{C183D7F6-B498-43B3-948B-1728B52AA6E4}">
                <adec:decorative xmlns:adec="http://schemas.microsoft.com/office/drawing/2017/decorative" val="1"/>
              </a:ext>
            </a:extLst>
          </p:cNvPr>
          <p:cNvSpPr txBox="1"/>
          <p:nvPr/>
        </p:nvSpPr>
        <p:spPr>
          <a:xfrm>
            <a:off x="10380390" y="3577764"/>
            <a:ext cx="446291" cy="446291"/>
          </a:xfrm>
          <a:prstGeom prst="roundRect">
            <a:avLst>
              <a:gd name="adj" fmla="val 50000"/>
            </a:avLst>
          </a:prstGeom>
          <a:solidFill>
            <a:srgbClr val="F59D5A"/>
          </a:solidFill>
        </p:spPr>
        <p:txBody>
          <a:bodyPr lIns="0" tIns="0" rIns="0" bIns="0" rtlCol="0" anchor="ctr"/>
          <a:lstStyle/>
          <a:p>
            <a:pPr indent="89252" defTabSz="761970">
              <a:defRPr/>
            </a:pPr>
            <a:r>
              <a:rPr lang="en-US" sz="1640" b="1">
                <a:solidFill>
                  <a:srgbClr val="FFFFFF"/>
                </a:solidFill>
                <a:latin typeface="Aptos" panose="020B0004020202020204" pitchFamily="34" charset="0"/>
              </a:rPr>
              <a:t>6</a:t>
            </a:r>
            <a:endParaRPr lang="en-US" sz="1288">
              <a:solidFill>
                <a:prstClr val="black"/>
              </a:solidFill>
              <a:latin typeface="Aptos" panose="020B00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2710" y="-20529"/>
            <a:ext cx="12168859" cy="6878529"/>
          </a:xfrm>
          <a:prstGeom prst="rect">
            <a:avLst/>
          </a:prstGeom>
        </p:spPr>
      </p:pic>
      <p:sp>
        <p:nvSpPr>
          <p:cNvPr id="3" name="AutoShape 3">
            <a:extLst>
              <a:ext uri="{C183D7F6-B498-43B3-948B-1728B52AA6E4}">
                <adec:decorative xmlns:adec="http://schemas.microsoft.com/office/drawing/2017/decorative" val="1"/>
              </a:ext>
            </a:extLst>
          </p:cNvPr>
          <p:cNvSpPr/>
          <p:nvPr/>
        </p:nvSpPr>
        <p:spPr>
          <a:xfrm>
            <a:off x="33588" y="-409100"/>
            <a:ext cx="12168859" cy="7497683"/>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
        <p:nvSpPr>
          <p:cNvPr id="13" name="TextBox 13"/>
          <p:cNvSpPr txBox="1">
            <a:spLocks noGrp="1"/>
          </p:cNvSpPr>
          <p:nvPr>
            <p:ph type="title" idx="4294967295"/>
          </p:nvPr>
        </p:nvSpPr>
        <p:spPr>
          <a:xfrm>
            <a:off x="5070127" y="141325"/>
            <a:ext cx="5920790" cy="996716"/>
          </a:xfrm>
          <a:prstGeom prst="rect">
            <a:avLst/>
          </a:prstGeom>
          <a:solidFill>
            <a:srgbClr val="000000">
              <a:alpha val="0"/>
            </a:srgb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3280" b="1" i="0" u="none" strike="noStrike" kern="1200" cap="none" spc="0" normalizeH="0" baseline="0" noProof="0" dirty="0">
                <a:ln>
                  <a:noFill/>
                </a:ln>
                <a:solidFill>
                  <a:srgbClr val="FF7000"/>
                </a:solidFill>
                <a:effectLst/>
                <a:uLnTx/>
                <a:uFillTx/>
                <a:latin typeface="Aptos" panose="020B0004020202020204" pitchFamily="34" charset="0"/>
                <a:ea typeface="+mn-ea"/>
                <a:cs typeface="+mn-cs"/>
              </a:rPr>
              <a:t>Current Cybersecurity Measures in Vehicles</a:t>
            </a:r>
            <a:endParaRPr kumimoji="0" lang="en-US" sz="1288"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a:off x="5069531" y="1197547"/>
            <a:ext cx="6917498" cy="1695904"/>
          </a:xfrm>
          <a:prstGeom prst="roundRect">
            <a:avLst>
              <a:gd name="adj" fmla="val 6896"/>
            </a:avLst>
          </a:prstGeom>
          <a:solidFill>
            <a:srgbClr val="FFE7D3"/>
          </a:solidFill>
          <a:ln w="12700">
            <a:solidFill>
              <a:srgbClr val="000000">
                <a:alpha val="0"/>
              </a:srgbClr>
            </a:solidFill>
          </a:ln>
        </p:spPr>
        <p:txBody>
          <a:bodyPr/>
          <a:lstStyle/>
          <a:p>
            <a:pPr defTabSz="761970"/>
            <a:endParaRPr lang="en-US" sz="2108">
              <a:solidFill>
                <a:prstClr val="black"/>
              </a:solidFill>
              <a:latin typeface="Aptos" panose="020B0004020202020204" pitchFamily="34" charset="0"/>
            </a:endParaRPr>
          </a:p>
        </p:txBody>
      </p:sp>
      <p:sp>
        <p:nvSpPr>
          <p:cNvPr id="6" name="AutoShape 6">
            <a:extLst>
              <a:ext uri="{C183D7F6-B498-43B3-948B-1728B52AA6E4}">
                <adec:decorative xmlns:adec="http://schemas.microsoft.com/office/drawing/2017/decorative" val="1"/>
              </a:ext>
            </a:extLst>
          </p:cNvPr>
          <p:cNvSpPr/>
          <p:nvPr/>
        </p:nvSpPr>
        <p:spPr>
          <a:xfrm>
            <a:off x="5069569" y="2982709"/>
            <a:ext cx="6917469" cy="1617655"/>
          </a:xfrm>
          <a:prstGeom prst="roundRect">
            <a:avLst>
              <a:gd name="adj" fmla="val 7812"/>
            </a:avLst>
          </a:prstGeom>
          <a:solidFill>
            <a:srgbClr val="FFE7D3"/>
          </a:solidFill>
          <a:ln w="12700">
            <a:solidFill>
              <a:srgbClr val="000000">
                <a:alpha val="0"/>
              </a:srgbClr>
            </a:solidFill>
          </a:ln>
        </p:spPr>
        <p:txBody>
          <a:bodyPr/>
          <a:lstStyle/>
          <a:p>
            <a:pPr defTabSz="761970"/>
            <a:endParaRPr lang="en-US" sz="2108">
              <a:solidFill>
                <a:prstClr val="black"/>
              </a:solidFill>
              <a:latin typeface="Aptos" panose="020B0004020202020204" pitchFamily="34" charset="0"/>
            </a:endParaRPr>
          </a:p>
        </p:txBody>
      </p:sp>
      <p:sp>
        <p:nvSpPr>
          <p:cNvPr id="7" name="AutoShape 7">
            <a:extLst>
              <a:ext uri="{C183D7F6-B498-43B3-948B-1728B52AA6E4}">
                <adec:decorative xmlns:adec="http://schemas.microsoft.com/office/drawing/2017/decorative" val="1"/>
              </a:ext>
            </a:extLst>
          </p:cNvPr>
          <p:cNvSpPr/>
          <p:nvPr/>
        </p:nvSpPr>
        <p:spPr>
          <a:xfrm>
            <a:off x="5069531" y="4678614"/>
            <a:ext cx="6917453" cy="1673590"/>
          </a:xfrm>
          <a:prstGeom prst="roundRect">
            <a:avLst>
              <a:gd name="adj" fmla="val 6896"/>
            </a:avLst>
          </a:prstGeom>
          <a:solidFill>
            <a:srgbClr val="FFE7D3"/>
          </a:solidFill>
          <a:ln w="12700">
            <a:solidFill>
              <a:srgbClr val="000000">
                <a:alpha val="0"/>
              </a:srgbClr>
            </a:solidFill>
          </a:ln>
        </p:spPr>
        <p:txBody>
          <a:bodyPr/>
          <a:lstStyle/>
          <a:p>
            <a:pPr defTabSz="761970"/>
            <a:endParaRPr lang="en-US" sz="2108">
              <a:solidFill>
                <a:prstClr val="black"/>
              </a:solidFill>
              <a:latin typeface="Aptos" panose="020B0004020202020204" pitchFamily="34" charset="0"/>
            </a:endParaRPr>
          </a:p>
        </p:txBody>
      </p:sp>
      <p:sp>
        <p:nvSpPr>
          <p:cNvPr id="8" name="AutoShape 8">
            <a:extLst>
              <a:ext uri="{C183D7F6-B498-43B3-948B-1728B52AA6E4}">
                <adec:decorative xmlns:adec="http://schemas.microsoft.com/office/drawing/2017/decorative" val="1"/>
              </a:ext>
            </a:extLst>
          </p:cNvPr>
          <p:cNvSpPr/>
          <p:nvPr/>
        </p:nvSpPr>
        <p:spPr>
          <a:xfrm>
            <a:off x="11571" y="0"/>
            <a:ext cx="4046369" cy="6858000"/>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
        <p:nvSpPr>
          <p:cNvPr id="14" name="TextBox 14"/>
          <p:cNvSpPr txBox="1"/>
          <p:nvPr/>
        </p:nvSpPr>
        <p:spPr>
          <a:xfrm>
            <a:off x="5307554" y="1435569"/>
            <a:ext cx="5444746" cy="312403"/>
          </a:xfrm>
          <a:prstGeom prst="rect">
            <a:avLst/>
          </a:prstGeom>
          <a:solidFill>
            <a:srgbClr val="000000">
              <a:alpha val="0"/>
            </a:srgbClr>
          </a:solidFill>
        </p:spPr>
        <p:txBody>
          <a:bodyPr lIns="0" tIns="0" rIns="0" bIns="0" rtlCol="0" anchor="ctr"/>
          <a:lstStyle/>
          <a:p>
            <a:pPr defTabSz="761970">
              <a:defRPr/>
            </a:pPr>
            <a:r>
              <a:rPr lang="en-US" sz="2108" b="1" dirty="0">
                <a:solidFill>
                  <a:srgbClr val="000000"/>
                </a:solidFill>
                <a:latin typeface="Aptos" panose="020B0004020202020204" pitchFamily="34" charset="0"/>
              </a:rPr>
              <a:t>Proactive Threat Detection</a:t>
            </a:r>
            <a:endParaRPr lang="en-US" sz="1288" dirty="0">
              <a:solidFill>
                <a:prstClr val="black"/>
              </a:solidFill>
              <a:latin typeface="Aptos" panose="020B0004020202020204" pitchFamily="34" charset="0"/>
            </a:endParaRPr>
          </a:p>
        </p:txBody>
      </p:sp>
      <p:sp>
        <p:nvSpPr>
          <p:cNvPr id="17" name="TextBox 17"/>
          <p:cNvSpPr txBox="1"/>
          <p:nvPr/>
        </p:nvSpPr>
        <p:spPr>
          <a:xfrm>
            <a:off x="5307552" y="1667937"/>
            <a:ext cx="6679462" cy="1234738"/>
          </a:xfrm>
          <a:prstGeom prst="rect">
            <a:avLst/>
          </a:prstGeom>
          <a:solidFill>
            <a:srgbClr val="000000">
              <a:alpha val="0"/>
            </a:srgbClr>
          </a:solidFill>
        </p:spPr>
        <p:txBody>
          <a:bodyPr lIns="0" tIns="0" rIns="0" bIns="0" rtlCol="0" anchor="ctr"/>
          <a:lstStyle/>
          <a:p>
            <a:pPr defTabSz="761970">
              <a:defRPr/>
            </a:pPr>
            <a:r>
              <a:rPr lang="en-US" sz="1640" dirty="0">
                <a:solidFill>
                  <a:srgbClr val="000000"/>
                </a:solidFill>
                <a:latin typeface="Aptos" panose="020B0004020202020204" pitchFamily="34" charset="0"/>
              </a:rPr>
              <a:t>Advanced Intrusion Detection Systems (IDS) utilize machine learning algorithms to analyze network traffic patterns, enabling real-time identification of potential threats and minimizing response times to cyber incidents.</a:t>
            </a:r>
            <a:endParaRPr lang="en-US" sz="1288" dirty="0">
              <a:solidFill>
                <a:prstClr val="black"/>
              </a:solidFill>
              <a:latin typeface="Aptos" panose="020B0004020202020204" pitchFamily="34" charset="0"/>
            </a:endParaRPr>
          </a:p>
        </p:txBody>
      </p:sp>
      <p:sp>
        <p:nvSpPr>
          <p:cNvPr id="15" name="TextBox 15"/>
          <p:cNvSpPr txBox="1"/>
          <p:nvPr/>
        </p:nvSpPr>
        <p:spPr>
          <a:xfrm>
            <a:off x="5347659" y="3023471"/>
            <a:ext cx="6361290" cy="312403"/>
          </a:xfrm>
          <a:prstGeom prst="rect">
            <a:avLst/>
          </a:prstGeom>
          <a:solidFill>
            <a:srgbClr val="000000">
              <a:alpha val="0"/>
            </a:srgbClr>
          </a:solidFill>
        </p:spPr>
        <p:txBody>
          <a:bodyPr lIns="0" tIns="0" rIns="0" bIns="0" rtlCol="0" anchor="ctr"/>
          <a:lstStyle/>
          <a:p>
            <a:pPr defTabSz="761970">
              <a:defRPr/>
            </a:pPr>
            <a:r>
              <a:rPr lang="en-US" sz="2108" b="1">
                <a:solidFill>
                  <a:srgbClr val="000000"/>
                </a:solidFill>
                <a:latin typeface="Aptos" panose="020B0004020202020204" pitchFamily="34" charset="0"/>
              </a:rPr>
              <a:t>Dynamic Firewall Adaptation</a:t>
            </a:r>
            <a:endParaRPr lang="en-US" sz="1288">
              <a:solidFill>
                <a:prstClr val="black"/>
              </a:solidFill>
              <a:latin typeface="Aptos" panose="020B0004020202020204" pitchFamily="34" charset="0"/>
            </a:endParaRPr>
          </a:p>
        </p:txBody>
      </p:sp>
      <p:sp>
        <p:nvSpPr>
          <p:cNvPr id="18" name="TextBox 18"/>
          <p:cNvSpPr txBox="1"/>
          <p:nvPr/>
        </p:nvSpPr>
        <p:spPr>
          <a:xfrm>
            <a:off x="5347659" y="3469761"/>
            <a:ext cx="6361290" cy="996716"/>
          </a:xfrm>
          <a:prstGeom prst="rect">
            <a:avLst/>
          </a:prstGeom>
          <a:solidFill>
            <a:srgbClr val="000000">
              <a:alpha val="0"/>
            </a:srgbClr>
          </a:solidFill>
        </p:spPr>
        <p:txBody>
          <a:bodyPr lIns="0" tIns="0" rIns="0" bIns="0" rtlCol="0" anchor="ctr"/>
          <a:lstStyle/>
          <a:p>
            <a:pPr defTabSz="761970">
              <a:defRPr/>
            </a:pPr>
            <a:r>
              <a:rPr lang="en-US" sz="1640" dirty="0">
                <a:solidFill>
                  <a:srgbClr val="000000"/>
                </a:solidFill>
                <a:latin typeface="Aptos" panose="020B0004020202020204" pitchFamily="34" charset="0"/>
              </a:rPr>
              <a:t>Modern firewalls in vehicles are equipped with adaptive capabilities that allow them to update security rules automatically in response to emerging threats, ensuring continuous protection against unauthorized access.</a:t>
            </a:r>
            <a:endParaRPr lang="en-US" sz="1288" dirty="0">
              <a:solidFill>
                <a:prstClr val="black"/>
              </a:solidFill>
              <a:latin typeface="Aptos" panose="020B0004020202020204" pitchFamily="34" charset="0"/>
            </a:endParaRPr>
          </a:p>
        </p:txBody>
      </p:sp>
      <p:sp>
        <p:nvSpPr>
          <p:cNvPr id="16" name="TextBox 16"/>
          <p:cNvSpPr txBox="1"/>
          <p:nvPr/>
        </p:nvSpPr>
        <p:spPr>
          <a:xfrm>
            <a:off x="5307553" y="4808634"/>
            <a:ext cx="6361276" cy="312403"/>
          </a:xfrm>
          <a:prstGeom prst="rect">
            <a:avLst/>
          </a:prstGeom>
          <a:solidFill>
            <a:srgbClr val="000000">
              <a:alpha val="0"/>
            </a:srgbClr>
          </a:solidFill>
        </p:spPr>
        <p:txBody>
          <a:bodyPr lIns="0" tIns="0" rIns="0" bIns="0" rtlCol="0" anchor="ctr"/>
          <a:lstStyle/>
          <a:p>
            <a:pPr defTabSz="761970">
              <a:defRPr/>
            </a:pPr>
            <a:r>
              <a:rPr lang="en-US" sz="2108" b="1">
                <a:solidFill>
                  <a:srgbClr val="000000"/>
                </a:solidFill>
                <a:latin typeface="Aptos" panose="020B0004020202020204" pitchFamily="34" charset="0"/>
              </a:rPr>
              <a:t>Regular Software Maintenance</a:t>
            </a:r>
            <a:endParaRPr lang="en-US" sz="1288">
              <a:solidFill>
                <a:prstClr val="black"/>
              </a:solidFill>
              <a:latin typeface="Aptos" panose="020B0004020202020204" pitchFamily="34" charset="0"/>
            </a:endParaRPr>
          </a:p>
        </p:txBody>
      </p:sp>
      <p:sp>
        <p:nvSpPr>
          <p:cNvPr id="19" name="TextBox 19"/>
          <p:cNvSpPr txBox="1"/>
          <p:nvPr/>
        </p:nvSpPr>
        <p:spPr>
          <a:xfrm>
            <a:off x="5303983" y="5117467"/>
            <a:ext cx="6361276" cy="1234738"/>
          </a:xfrm>
          <a:prstGeom prst="rect">
            <a:avLst/>
          </a:prstGeom>
          <a:solidFill>
            <a:srgbClr val="000000">
              <a:alpha val="0"/>
            </a:srgbClr>
          </a:solidFill>
        </p:spPr>
        <p:txBody>
          <a:bodyPr lIns="0" tIns="0" rIns="0" bIns="0" rtlCol="0" anchor="ctr"/>
          <a:lstStyle/>
          <a:p>
            <a:pPr defTabSz="761970">
              <a:defRPr/>
            </a:pPr>
            <a:r>
              <a:rPr lang="en-US" sz="1640">
                <a:solidFill>
                  <a:srgbClr val="000000"/>
                </a:solidFill>
                <a:latin typeface="Aptos" panose="020B0004020202020204" pitchFamily="34" charset="0"/>
              </a:rPr>
              <a:t>Over-the-Air (OTA) updates not only enhance security but also improve vehicle functionality by providing manufacturers with the ability to deploy timely patches and feature enhancements, thereby maintaining optimal performance and safety.</a:t>
            </a:r>
            <a:endParaRPr lang="en-US" sz="1288">
              <a:solidFill>
                <a:prstClr val="black"/>
              </a:solidFill>
              <a:latin typeface="Aptos" panose="020B0004020202020204" pitchFamily="34" charset="0"/>
            </a:endParaRPr>
          </a:p>
        </p:txBody>
      </p:sp>
      <p:pic>
        <p:nvPicPr>
          <p:cNvPr id="4" name="Picture 4" descr="Highly computerized car dashboard, showing an array of protections circling the car"/>
          <p:cNvPicPr>
            <a:picLocks noChangeAspect="1"/>
          </p:cNvPicPr>
          <p:nvPr/>
        </p:nvPicPr>
        <p:blipFill>
          <a:blip r:embed="rId3"/>
          <a:srcRect l="37000" r="37000"/>
          <a:stretch>
            <a:fillRect/>
          </a:stretch>
        </p:blipFill>
        <p:spPr>
          <a:xfrm>
            <a:off x="11571" y="1"/>
            <a:ext cx="4046369" cy="687852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1571" y="0"/>
            <a:ext cx="12168859" cy="6858000"/>
          </a:xfrm>
          <a:prstGeom prst="rect">
            <a:avLst/>
          </a:prstGeom>
        </p:spPr>
      </p:pic>
      <p:sp>
        <p:nvSpPr>
          <p:cNvPr id="3" name="AutoShape 3">
            <a:extLst>
              <a:ext uri="{C183D7F6-B498-43B3-948B-1728B52AA6E4}">
                <adec:decorative xmlns:adec="http://schemas.microsoft.com/office/drawing/2017/decorative" val="1"/>
              </a:ext>
            </a:extLst>
          </p:cNvPr>
          <p:cNvSpPr/>
          <p:nvPr/>
        </p:nvSpPr>
        <p:spPr>
          <a:xfrm>
            <a:off x="11571" y="0"/>
            <a:ext cx="12168859" cy="6858000"/>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
        <p:nvSpPr>
          <p:cNvPr id="6" name="AutoShape 6">
            <a:extLst>
              <a:ext uri="{C183D7F6-B498-43B3-948B-1728B52AA6E4}">
                <adec:decorative xmlns:adec="http://schemas.microsoft.com/office/drawing/2017/decorative" val="1"/>
              </a:ext>
            </a:extLst>
          </p:cNvPr>
          <p:cNvSpPr/>
          <p:nvPr/>
        </p:nvSpPr>
        <p:spPr>
          <a:xfrm>
            <a:off x="6348898" y="1190108"/>
            <a:ext cx="4462907" cy="4462907"/>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
        <p:nvSpPr>
          <p:cNvPr id="7" name="AutoShape 7">
            <a:extLst>
              <a:ext uri="{C183D7F6-B498-43B3-948B-1728B52AA6E4}">
                <adec:decorative xmlns:adec="http://schemas.microsoft.com/office/drawing/2017/decorative" val="1"/>
              </a:ext>
            </a:extLst>
          </p:cNvPr>
          <p:cNvSpPr/>
          <p:nvPr/>
        </p:nvSpPr>
        <p:spPr>
          <a:xfrm>
            <a:off x="1201679" y="2454599"/>
            <a:ext cx="743818" cy="29753"/>
          </a:xfrm>
          <a:prstGeom prst="rect">
            <a:avLst/>
          </a:prstGeom>
          <a:solidFill>
            <a:srgbClr val="FF7000"/>
          </a:solidFill>
        </p:spPr>
        <p:txBody>
          <a:bodyPr/>
          <a:lstStyle/>
          <a:p>
            <a:pPr defTabSz="761970"/>
            <a:endParaRPr lang="en-US" sz="2108">
              <a:solidFill>
                <a:prstClr val="black"/>
              </a:solidFill>
              <a:latin typeface="Aptos" panose="020B0004020202020204" pitchFamily="34" charset="0"/>
            </a:endParaRPr>
          </a:p>
        </p:txBody>
      </p:sp>
      <p:sp>
        <p:nvSpPr>
          <p:cNvPr id="8" name="TextBox 8"/>
          <p:cNvSpPr txBox="1">
            <a:spLocks noGrp="1"/>
          </p:cNvSpPr>
          <p:nvPr>
            <p:ph type="title" idx="4294967295"/>
          </p:nvPr>
        </p:nvSpPr>
        <p:spPr>
          <a:xfrm>
            <a:off x="1201679" y="1190109"/>
            <a:ext cx="4462907" cy="996716"/>
          </a:xfrm>
          <a:prstGeom prst="rect">
            <a:avLst/>
          </a:prstGeom>
          <a:solidFill>
            <a:srgbClr val="000000">
              <a:alpha val="0"/>
            </a:srgb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3280" b="1" i="0" u="none" strike="noStrike" kern="1200" cap="none" spc="0" normalizeH="0" baseline="0" noProof="0" dirty="0">
                <a:ln>
                  <a:noFill/>
                </a:ln>
                <a:solidFill>
                  <a:srgbClr val="FF7000"/>
                </a:solidFill>
                <a:effectLst/>
                <a:uLnTx/>
                <a:uFillTx/>
                <a:latin typeface="Aptos" panose="020B0004020202020204" pitchFamily="34" charset="0"/>
                <a:ea typeface="+mn-ea"/>
                <a:cs typeface="+mn-cs"/>
              </a:rPr>
              <a:t>Authentication and Encryption</a:t>
            </a:r>
            <a:endParaRPr kumimoji="0" lang="en-US" sz="1288"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TextBox 9"/>
          <p:cNvSpPr txBox="1"/>
          <p:nvPr/>
        </p:nvSpPr>
        <p:spPr>
          <a:xfrm>
            <a:off x="1201679" y="2781879"/>
            <a:ext cx="4462907" cy="312403"/>
          </a:xfrm>
          <a:prstGeom prst="rect">
            <a:avLst/>
          </a:prstGeom>
          <a:solidFill>
            <a:srgbClr val="000000">
              <a:alpha val="0"/>
            </a:srgbClr>
          </a:solidFill>
        </p:spPr>
        <p:txBody>
          <a:bodyPr lIns="0" tIns="0" rIns="0" bIns="0" rtlCol="0" anchor="ctr"/>
          <a:lstStyle/>
          <a:p>
            <a:pPr defTabSz="761970">
              <a:defRPr/>
            </a:pPr>
            <a:r>
              <a:rPr lang="en-US" sz="2108" b="1">
                <a:solidFill>
                  <a:srgbClr val="000000"/>
                </a:solidFill>
                <a:latin typeface="Aptos" panose="020B0004020202020204" pitchFamily="34" charset="0"/>
              </a:rPr>
              <a:t>Importance of Robust Protocols</a:t>
            </a:r>
            <a:endParaRPr lang="en-US" sz="1288">
              <a:solidFill>
                <a:prstClr val="black"/>
              </a:solidFill>
              <a:latin typeface="Aptos" panose="020B0004020202020204" pitchFamily="34" charset="0"/>
            </a:endParaRPr>
          </a:p>
        </p:txBody>
      </p:sp>
      <p:sp>
        <p:nvSpPr>
          <p:cNvPr id="10" name="TextBox 10"/>
          <p:cNvSpPr txBox="1"/>
          <p:nvPr/>
        </p:nvSpPr>
        <p:spPr>
          <a:xfrm>
            <a:off x="1201679" y="3763719"/>
            <a:ext cx="4894322" cy="1993432"/>
          </a:xfrm>
          <a:prstGeom prst="rect">
            <a:avLst/>
          </a:prstGeom>
          <a:solidFill>
            <a:srgbClr val="000000">
              <a:alpha val="0"/>
            </a:srgbClr>
          </a:solidFill>
        </p:spPr>
        <p:txBody>
          <a:bodyPr lIns="0" tIns="0" rIns="0" bIns="0" rtlCol="0" anchor="ctr"/>
          <a:lstStyle/>
          <a:p>
            <a:pPr marL="285739" indent="-285739" defTabSz="761970">
              <a:buFont typeface="Arial" panose="020B0604020202020204" pitchFamily="34" charset="0"/>
              <a:buChar char="•"/>
              <a:defRPr/>
            </a:pPr>
            <a:r>
              <a:rPr lang="en-US" sz="1667" b="1" dirty="0">
                <a:solidFill>
                  <a:srgbClr val="000000"/>
                </a:solidFill>
                <a:latin typeface="Aptos" panose="020B0004020202020204" pitchFamily="34" charset="0"/>
              </a:rPr>
              <a:t>Implement robust authentication </a:t>
            </a:r>
            <a:r>
              <a:rPr lang="en-US" sz="1667" dirty="0">
                <a:solidFill>
                  <a:srgbClr val="000000"/>
                </a:solidFill>
                <a:latin typeface="Aptos" panose="020B0004020202020204" pitchFamily="34" charset="0"/>
              </a:rPr>
              <a:t>protocols to confirm the identity of all parties involved in V2X communication.</a:t>
            </a:r>
          </a:p>
          <a:p>
            <a:pPr marL="285739" indent="-285739" defTabSz="761970">
              <a:buFont typeface="Arial" panose="020B0604020202020204" pitchFamily="34" charset="0"/>
              <a:buChar char="•"/>
              <a:defRPr/>
            </a:pPr>
            <a:r>
              <a:rPr lang="en-US" sz="1667" b="1" dirty="0">
                <a:solidFill>
                  <a:srgbClr val="000000"/>
                </a:solidFill>
                <a:latin typeface="Aptos" panose="020B0004020202020204" pitchFamily="34" charset="0"/>
              </a:rPr>
              <a:t>Apply strong encryption methods </a:t>
            </a:r>
            <a:r>
              <a:rPr lang="en-US" sz="1667" dirty="0">
                <a:solidFill>
                  <a:srgbClr val="000000"/>
                </a:solidFill>
                <a:latin typeface="Aptos" panose="020B0004020202020204" pitchFamily="34" charset="0"/>
              </a:rPr>
              <a:t>to protect data in transit between vehicles and infrastructure.</a:t>
            </a:r>
          </a:p>
          <a:p>
            <a:pPr marL="285739" indent="-285739" defTabSz="761970">
              <a:buFont typeface="Arial" panose="020B0604020202020204" pitchFamily="34" charset="0"/>
              <a:buChar char="•"/>
              <a:defRPr/>
            </a:pPr>
            <a:r>
              <a:rPr lang="en-US" sz="1667" b="1" dirty="0">
                <a:solidFill>
                  <a:srgbClr val="000000"/>
                </a:solidFill>
                <a:latin typeface="Aptos" panose="020B0004020202020204" pitchFamily="34" charset="0"/>
              </a:rPr>
              <a:t>Maintain data integrity and confidentiality </a:t>
            </a:r>
            <a:r>
              <a:rPr lang="en-US" sz="1667" dirty="0">
                <a:solidFill>
                  <a:srgbClr val="000000"/>
                </a:solidFill>
                <a:latin typeface="Aptos" panose="020B0004020202020204" pitchFamily="34" charset="0"/>
              </a:rPr>
              <a:t>to ensure messages cannot be tampered with or intercepted.</a:t>
            </a:r>
          </a:p>
          <a:p>
            <a:pPr marL="285739" indent="-285739" defTabSz="761970">
              <a:buFont typeface="Arial" panose="020B0604020202020204" pitchFamily="34" charset="0"/>
              <a:buChar char="•"/>
              <a:defRPr/>
            </a:pPr>
            <a:r>
              <a:rPr lang="en-US" sz="1667" b="1" dirty="0">
                <a:solidFill>
                  <a:srgbClr val="000000"/>
                </a:solidFill>
                <a:latin typeface="Aptos" panose="020B0004020202020204" pitchFamily="34" charset="0"/>
              </a:rPr>
              <a:t>Prevent unauthorized access and cyber threats </a:t>
            </a:r>
            <a:r>
              <a:rPr lang="en-US" sz="1667" dirty="0">
                <a:solidFill>
                  <a:srgbClr val="000000"/>
                </a:solidFill>
                <a:latin typeface="Aptos" panose="020B0004020202020204" pitchFamily="34" charset="0"/>
              </a:rPr>
              <a:t>that could disrupt V2X systems and jeopardize roadway safety.</a:t>
            </a:r>
            <a:endParaRPr lang="en-US" sz="1333" dirty="0">
              <a:solidFill>
                <a:prstClr val="black"/>
              </a:solidFill>
              <a:latin typeface="Aptos" panose="020B0004020202020204" pitchFamily="34" charset="0"/>
            </a:endParaRPr>
          </a:p>
        </p:txBody>
      </p:sp>
      <p:pic>
        <p:nvPicPr>
          <p:cNvPr id="4" name="Picture 4" descr="Large bridge with a car going over, and under at the same time. "/>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6348898" y="1190108"/>
            <a:ext cx="4462907" cy="4462907"/>
          </a:xfrm>
          <a:prstGeom prst="roundRect">
            <a:avLst>
              <a:gd name="adj" fmla="val 6000"/>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Pentagon 31">
            <a:extLst>
              <a:ext uri="{FF2B5EF4-FFF2-40B4-BE49-F238E27FC236}">
                <a16:creationId xmlns:a16="http://schemas.microsoft.com/office/drawing/2014/main" id="{E98E9FC3-363C-41B6-BD24-33EEA823478A}"/>
              </a:ext>
              <a:ext uri="{C183D7F6-B498-43B3-948B-1728B52AA6E4}">
                <adec:decorative xmlns:adec="http://schemas.microsoft.com/office/drawing/2017/decorative" val="1"/>
              </a:ext>
            </a:extLst>
          </p:cNvPr>
          <p:cNvSpPr/>
          <p:nvPr/>
        </p:nvSpPr>
        <p:spPr>
          <a:xfrm>
            <a:off x="1276550" y="1978008"/>
            <a:ext cx="5162351" cy="79949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3" name="Pentagon 32">
            <a:extLst>
              <a:ext uri="{FF2B5EF4-FFF2-40B4-BE49-F238E27FC236}">
                <a16:creationId xmlns:a16="http://schemas.microsoft.com/office/drawing/2014/main" id="{C7711DB0-EF3F-B903-7039-CA7A35B38A4C}"/>
              </a:ext>
              <a:ext uri="{C183D7F6-B498-43B3-948B-1728B52AA6E4}">
                <adec:decorative xmlns:adec="http://schemas.microsoft.com/office/drawing/2017/decorative" val="1"/>
              </a:ext>
            </a:extLst>
          </p:cNvPr>
          <p:cNvSpPr/>
          <p:nvPr/>
        </p:nvSpPr>
        <p:spPr>
          <a:xfrm>
            <a:off x="1276549" y="2963998"/>
            <a:ext cx="5162351" cy="79949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4" name="Pentagon 33">
            <a:extLst>
              <a:ext uri="{FF2B5EF4-FFF2-40B4-BE49-F238E27FC236}">
                <a16:creationId xmlns:a16="http://schemas.microsoft.com/office/drawing/2014/main" id="{BC3B86B0-3289-48F8-E90C-69D35D6B9210}"/>
              </a:ext>
              <a:ext uri="{C183D7F6-B498-43B3-948B-1728B52AA6E4}">
                <adec:decorative xmlns:adec="http://schemas.microsoft.com/office/drawing/2017/decorative" val="1"/>
              </a:ext>
            </a:extLst>
          </p:cNvPr>
          <p:cNvSpPr/>
          <p:nvPr/>
        </p:nvSpPr>
        <p:spPr>
          <a:xfrm>
            <a:off x="1276547" y="3949988"/>
            <a:ext cx="5162351" cy="79949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5" name="Pentagon 34">
            <a:extLst>
              <a:ext uri="{FF2B5EF4-FFF2-40B4-BE49-F238E27FC236}">
                <a16:creationId xmlns:a16="http://schemas.microsoft.com/office/drawing/2014/main" id="{156008A9-5454-C685-5310-8511F5322C1E}"/>
              </a:ext>
              <a:ext uri="{C183D7F6-B498-43B3-948B-1728B52AA6E4}">
                <adec:decorative xmlns:adec="http://schemas.microsoft.com/office/drawing/2017/decorative" val="1"/>
              </a:ext>
            </a:extLst>
          </p:cNvPr>
          <p:cNvSpPr/>
          <p:nvPr/>
        </p:nvSpPr>
        <p:spPr>
          <a:xfrm>
            <a:off x="1276547" y="4938178"/>
            <a:ext cx="5162351" cy="79949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2" name="Title 1">
            <a:extLst>
              <a:ext uri="{FF2B5EF4-FFF2-40B4-BE49-F238E27FC236}">
                <a16:creationId xmlns:a16="http://schemas.microsoft.com/office/drawing/2014/main" id="{E0AD819D-E975-ADD3-ADAE-15872016C435}"/>
              </a:ext>
            </a:extLst>
          </p:cNvPr>
          <p:cNvSpPr>
            <a:spLocks noGrp="1"/>
          </p:cNvSpPr>
          <p:nvPr>
            <p:ph type="title"/>
          </p:nvPr>
        </p:nvSpPr>
        <p:spPr>
          <a:xfrm>
            <a:off x="457199" y="469216"/>
            <a:ext cx="11277600" cy="1123761"/>
          </a:xfrm>
        </p:spPr>
        <p:txBody>
          <a:bodyPr>
            <a:normAutofit/>
          </a:bodyPr>
          <a:lstStyle/>
          <a:p>
            <a:r>
              <a:rPr lang="en-US" b="1" dirty="0">
                <a:solidFill>
                  <a:srgbClr val="FF7000"/>
                </a:solidFill>
                <a:latin typeface="Aptos" panose="020B0004020202020204" pitchFamily="34" charset="0"/>
              </a:rPr>
              <a:t>Center for Transportation Research</a:t>
            </a:r>
          </a:p>
        </p:txBody>
      </p:sp>
      <p:pic>
        <p:nvPicPr>
          <p:cNvPr id="3" name="Picture 2">
            <a:extLst>
              <a:ext uri="{FF2B5EF4-FFF2-40B4-BE49-F238E27FC236}">
                <a16:creationId xmlns:a16="http://schemas.microsoft.com/office/drawing/2014/main" id="{662BA5AB-891D-05DE-967F-3FD956B281E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75210" y="401302"/>
            <a:ext cx="1259591" cy="1259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dging the Gap—Project Aims to Increase Transportation Equity - Tickle  College of Engineering">
            <a:extLst>
              <a:ext uri="{FF2B5EF4-FFF2-40B4-BE49-F238E27FC236}">
                <a16:creationId xmlns:a16="http://schemas.microsoft.com/office/drawing/2014/main" id="{32749B16-AD93-5A3E-1FAB-49C3ACDF0D1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497782" y="1871571"/>
            <a:ext cx="4984413" cy="3972541"/>
          </a:xfrm>
          <a:prstGeom prst="hexagon">
            <a:avLst/>
          </a:prstGeom>
          <a:noFill/>
          <a:ln>
            <a:solidFill>
              <a:schemeClr val="bg2"/>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Hexagon 27">
            <a:extLst>
              <a:ext uri="{FF2B5EF4-FFF2-40B4-BE49-F238E27FC236}">
                <a16:creationId xmlns:a16="http://schemas.microsoft.com/office/drawing/2014/main" id="{07A5CFC8-153A-1CC8-1227-740CEDE6E3B0}"/>
              </a:ext>
              <a:ext uri="{C183D7F6-B498-43B3-948B-1728B52AA6E4}">
                <adec:decorative xmlns:adec="http://schemas.microsoft.com/office/drawing/2017/decorative" val="1"/>
              </a:ext>
            </a:extLst>
          </p:cNvPr>
          <p:cNvSpPr/>
          <p:nvPr/>
        </p:nvSpPr>
        <p:spPr>
          <a:xfrm>
            <a:off x="457201" y="1920556"/>
            <a:ext cx="1060704" cy="914400"/>
          </a:xfrm>
          <a:prstGeom prst="hexagon">
            <a:avLst/>
          </a:prstGeom>
          <a:solidFill>
            <a:schemeClr val="accent2"/>
          </a:solidFill>
          <a:ln>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6" name="TextBox 35">
            <a:extLst>
              <a:ext uri="{FF2B5EF4-FFF2-40B4-BE49-F238E27FC236}">
                <a16:creationId xmlns:a16="http://schemas.microsoft.com/office/drawing/2014/main" id="{68F4C3D1-EE3E-0BAA-DD8A-AAE6A6825433}"/>
              </a:ext>
              <a:ext uri="{C183D7F6-B498-43B3-948B-1728B52AA6E4}">
                <adec:decorative xmlns:adec="http://schemas.microsoft.com/office/drawing/2017/decorative" val="0"/>
              </a:ext>
            </a:extLst>
          </p:cNvPr>
          <p:cNvSpPr txBox="1"/>
          <p:nvPr/>
        </p:nvSpPr>
        <p:spPr>
          <a:xfrm>
            <a:off x="823245" y="2006200"/>
            <a:ext cx="328616" cy="738664"/>
          </a:xfrm>
          <a:prstGeom prst="rect">
            <a:avLst/>
          </a:prstGeom>
          <a:noFill/>
        </p:spPr>
        <p:txBody>
          <a:bodyPr wrap="none" lIns="0" tIns="0" rIns="0" bIns="0" rtlCol="0">
            <a:spAutoFit/>
          </a:bodyPr>
          <a:lstStyle/>
          <a:p>
            <a:pPr algn="ctr" defTabSz="761970"/>
            <a:r>
              <a:rPr lang="en-US" sz="4800" b="1" dirty="0">
                <a:solidFill>
                  <a:srgbClr val="E7E6E6"/>
                </a:solidFill>
                <a:latin typeface="Aptos" panose="020B0004020202020204" pitchFamily="34" charset="0"/>
              </a:rPr>
              <a:t>1</a:t>
            </a:r>
          </a:p>
        </p:txBody>
      </p:sp>
      <p:sp>
        <p:nvSpPr>
          <p:cNvPr id="9" name="TextBox 8">
            <a:extLst>
              <a:ext uri="{FF2B5EF4-FFF2-40B4-BE49-F238E27FC236}">
                <a16:creationId xmlns:a16="http://schemas.microsoft.com/office/drawing/2014/main" id="{5A492C00-19A7-FEE4-2395-3006A12343B3}"/>
              </a:ext>
            </a:extLst>
          </p:cNvPr>
          <p:cNvSpPr txBox="1"/>
          <p:nvPr/>
        </p:nvSpPr>
        <p:spPr>
          <a:xfrm>
            <a:off x="1517905" y="1963433"/>
            <a:ext cx="4578096" cy="830997"/>
          </a:xfrm>
          <a:prstGeom prst="rect">
            <a:avLst/>
          </a:prstGeom>
          <a:noFill/>
        </p:spPr>
        <p:txBody>
          <a:bodyPr wrap="square">
            <a:spAutoFit/>
          </a:bodyPr>
          <a:lstStyle/>
          <a:p>
            <a:pPr defTabSz="761970"/>
            <a:r>
              <a:rPr lang="en-US" sz="1600" dirty="0">
                <a:solidFill>
                  <a:srgbClr val="333333"/>
                </a:solidFill>
                <a:latin typeface="Aptos" panose="020B0004020202020204" pitchFamily="34" charset="0"/>
              </a:rPr>
              <a:t>CTR has been a nationally and internationally recognized research center at the University of Tennessee since 1972</a:t>
            </a:r>
            <a:endParaRPr lang="en-US" sz="1600" dirty="0">
              <a:solidFill>
                <a:prstClr val="black"/>
              </a:solidFill>
              <a:latin typeface="Aptos" panose="020B0004020202020204" pitchFamily="34" charset="0"/>
            </a:endParaRPr>
          </a:p>
        </p:txBody>
      </p:sp>
      <p:sp>
        <p:nvSpPr>
          <p:cNvPr id="29" name="Hexagon 28">
            <a:extLst>
              <a:ext uri="{FF2B5EF4-FFF2-40B4-BE49-F238E27FC236}">
                <a16:creationId xmlns:a16="http://schemas.microsoft.com/office/drawing/2014/main" id="{8EE95573-96E1-3F29-571C-A0C3445270A3}"/>
              </a:ext>
              <a:ext uri="{C183D7F6-B498-43B3-948B-1728B52AA6E4}">
                <adec:decorative xmlns:adec="http://schemas.microsoft.com/office/drawing/2017/decorative" val="1"/>
              </a:ext>
            </a:extLst>
          </p:cNvPr>
          <p:cNvSpPr/>
          <p:nvPr/>
        </p:nvSpPr>
        <p:spPr>
          <a:xfrm>
            <a:off x="457201" y="2907279"/>
            <a:ext cx="1060704" cy="914400"/>
          </a:xfrm>
          <a:prstGeom prst="hexagon">
            <a:avLst/>
          </a:prstGeom>
          <a:ln>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7" name="TextBox 36">
            <a:extLst>
              <a:ext uri="{FF2B5EF4-FFF2-40B4-BE49-F238E27FC236}">
                <a16:creationId xmlns:a16="http://schemas.microsoft.com/office/drawing/2014/main" id="{D4AB18BC-824A-059A-B997-7B4ABFB2890F}"/>
              </a:ext>
            </a:extLst>
          </p:cNvPr>
          <p:cNvSpPr txBox="1"/>
          <p:nvPr/>
        </p:nvSpPr>
        <p:spPr>
          <a:xfrm>
            <a:off x="823245" y="2994413"/>
            <a:ext cx="328616" cy="738664"/>
          </a:xfrm>
          <a:prstGeom prst="rect">
            <a:avLst/>
          </a:prstGeom>
          <a:noFill/>
        </p:spPr>
        <p:txBody>
          <a:bodyPr wrap="none" lIns="0" tIns="0" rIns="0" bIns="0" rtlCol="0">
            <a:spAutoFit/>
          </a:bodyPr>
          <a:lstStyle/>
          <a:p>
            <a:pPr algn="ctr" defTabSz="761970"/>
            <a:r>
              <a:rPr lang="en-US" sz="4800" b="1">
                <a:solidFill>
                  <a:srgbClr val="E7E6E6"/>
                </a:solidFill>
                <a:latin typeface="Aptos" panose="020B0004020202020204" pitchFamily="34" charset="0"/>
              </a:rPr>
              <a:t>2</a:t>
            </a:r>
          </a:p>
        </p:txBody>
      </p:sp>
      <p:sp>
        <p:nvSpPr>
          <p:cNvPr id="11" name="TextBox 10">
            <a:extLst>
              <a:ext uri="{FF2B5EF4-FFF2-40B4-BE49-F238E27FC236}">
                <a16:creationId xmlns:a16="http://schemas.microsoft.com/office/drawing/2014/main" id="{57F99827-EAE2-CCFF-2C54-2137BC013D3F}"/>
              </a:ext>
            </a:extLst>
          </p:cNvPr>
          <p:cNvSpPr txBox="1"/>
          <p:nvPr/>
        </p:nvSpPr>
        <p:spPr>
          <a:xfrm>
            <a:off x="1517905" y="3071357"/>
            <a:ext cx="4578096" cy="584775"/>
          </a:xfrm>
          <a:prstGeom prst="rect">
            <a:avLst/>
          </a:prstGeom>
          <a:noFill/>
        </p:spPr>
        <p:txBody>
          <a:bodyPr wrap="square">
            <a:spAutoFit/>
          </a:bodyPr>
          <a:lstStyle/>
          <a:p>
            <a:pPr defTabSz="761970"/>
            <a:r>
              <a:rPr lang="en-US" sz="1600">
                <a:solidFill>
                  <a:srgbClr val="333333"/>
                </a:solidFill>
                <a:latin typeface="Aptos" panose="020B0004020202020204" pitchFamily="34" charset="0"/>
              </a:rPr>
              <a:t>CTR has over $13 million in programs under contract</a:t>
            </a:r>
            <a:endParaRPr lang="en-US" sz="1600">
              <a:solidFill>
                <a:prstClr val="black"/>
              </a:solidFill>
              <a:latin typeface="Aptos" panose="020B0004020202020204" pitchFamily="34" charset="0"/>
            </a:endParaRPr>
          </a:p>
        </p:txBody>
      </p:sp>
      <p:sp>
        <p:nvSpPr>
          <p:cNvPr id="30" name="Hexagon 29">
            <a:extLst>
              <a:ext uri="{FF2B5EF4-FFF2-40B4-BE49-F238E27FC236}">
                <a16:creationId xmlns:a16="http://schemas.microsoft.com/office/drawing/2014/main" id="{9C42607E-27EE-C95C-1E85-D790B578ED90}"/>
              </a:ext>
              <a:ext uri="{C183D7F6-B498-43B3-948B-1728B52AA6E4}">
                <adec:decorative xmlns:adec="http://schemas.microsoft.com/office/drawing/2017/decorative" val="1"/>
              </a:ext>
            </a:extLst>
          </p:cNvPr>
          <p:cNvSpPr/>
          <p:nvPr/>
        </p:nvSpPr>
        <p:spPr>
          <a:xfrm>
            <a:off x="457201" y="3894002"/>
            <a:ext cx="1060704" cy="914400"/>
          </a:xfrm>
          <a:prstGeom prst="hexagon">
            <a:avLst/>
          </a:prstGeom>
          <a:solidFill>
            <a:schemeClr val="accent3"/>
          </a:solidFill>
          <a:ln>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8" name="TextBox 37">
            <a:extLst>
              <a:ext uri="{FF2B5EF4-FFF2-40B4-BE49-F238E27FC236}">
                <a16:creationId xmlns:a16="http://schemas.microsoft.com/office/drawing/2014/main" id="{E4AA1F54-D9EA-44B7-0DCE-1A72008B281C}"/>
              </a:ext>
            </a:extLst>
          </p:cNvPr>
          <p:cNvSpPr txBox="1"/>
          <p:nvPr/>
        </p:nvSpPr>
        <p:spPr>
          <a:xfrm>
            <a:off x="823245" y="3982626"/>
            <a:ext cx="328616" cy="738664"/>
          </a:xfrm>
          <a:prstGeom prst="rect">
            <a:avLst/>
          </a:prstGeom>
          <a:noFill/>
        </p:spPr>
        <p:txBody>
          <a:bodyPr wrap="none" lIns="0" tIns="0" rIns="0" bIns="0" rtlCol="0">
            <a:spAutoFit/>
          </a:bodyPr>
          <a:lstStyle/>
          <a:p>
            <a:pPr algn="ctr" defTabSz="761970"/>
            <a:r>
              <a:rPr lang="en-US" sz="4800" b="1">
                <a:solidFill>
                  <a:srgbClr val="E7E6E6"/>
                </a:solidFill>
                <a:latin typeface="Aptos" panose="020B0004020202020204" pitchFamily="34" charset="0"/>
              </a:rPr>
              <a:t>3</a:t>
            </a:r>
          </a:p>
        </p:txBody>
      </p:sp>
      <p:sp>
        <p:nvSpPr>
          <p:cNvPr id="19" name="TextBox 18">
            <a:extLst>
              <a:ext uri="{FF2B5EF4-FFF2-40B4-BE49-F238E27FC236}">
                <a16:creationId xmlns:a16="http://schemas.microsoft.com/office/drawing/2014/main" id="{EF2C3115-D3D4-543A-B2E6-7AEE2592EE81}"/>
              </a:ext>
            </a:extLst>
          </p:cNvPr>
          <p:cNvSpPr txBox="1"/>
          <p:nvPr/>
        </p:nvSpPr>
        <p:spPr>
          <a:xfrm>
            <a:off x="1517905" y="3929039"/>
            <a:ext cx="4578096" cy="830997"/>
          </a:xfrm>
          <a:prstGeom prst="rect">
            <a:avLst/>
          </a:prstGeom>
          <a:noFill/>
        </p:spPr>
        <p:txBody>
          <a:bodyPr wrap="square">
            <a:spAutoFit/>
          </a:bodyPr>
          <a:lstStyle/>
          <a:p>
            <a:pPr defTabSz="761970"/>
            <a:r>
              <a:rPr lang="en-US" sz="1600">
                <a:solidFill>
                  <a:srgbClr val="333333"/>
                </a:solidFill>
                <a:latin typeface="Aptos" panose="020B0004020202020204" pitchFamily="34" charset="0"/>
              </a:rPr>
              <a:t>CTR supports UT’s responsibility to supply well-educated transportation students to the growing field of transportation professionals</a:t>
            </a:r>
            <a:endParaRPr lang="en-US" sz="1600">
              <a:solidFill>
                <a:prstClr val="black"/>
              </a:solidFill>
              <a:latin typeface="Aptos" panose="020B0004020202020204" pitchFamily="34" charset="0"/>
            </a:endParaRPr>
          </a:p>
        </p:txBody>
      </p:sp>
      <p:sp>
        <p:nvSpPr>
          <p:cNvPr id="31" name="Hexagon 30">
            <a:extLst>
              <a:ext uri="{FF2B5EF4-FFF2-40B4-BE49-F238E27FC236}">
                <a16:creationId xmlns:a16="http://schemas.microsoft.com/office/drawing/2014/main" id="{347179A1-3586-A65F-8D32-B5A9EC67C899}"/>
              </a:ext>
              <a:ext uri="{C183D7F6-B498-43B3-948B-1728B52AA6E4}">
                <adec:decorative xmlns:adec="http://schemas.microsoft.com/office/drawing/2017/decorative" val="1"/>
              </a:ext>
            </a:extLst>
          </p:cNvPr>
          <p:cNvSpPr/>
          <p:nvPr/>
        </p:nvSpPr>
        <p:spPr>
          <a:xfrm>
            <a:off x="457201" y="4880725"/>
            <a:ext cx="1060704" cy="914400"/>
          </a:xfrm>
          <a:prstGeom prst="hexagon">
            <a:avLst/>
          </a:prstGeom>
          <a:solidFill>
            <a:schemeClr val="accent4"/>
          </a:solidFill>
          <a:ln>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a:solidFill>
                <a:prstClr val="white"/>
              </a:solidFill>
              <a:latin typeface="Aptos" panose="020B0004020202020204" pitchFamily="34" charset="0"/>
            </a:endParaRPr>
          </a:p>
        </p:txBody>
      </p:sp>
      <p:sp>
        <p:nvSpPr>
          <p:cNvPr id="39" name="TextBox 38">
            <a:extLst>
              <a:ext uri="{FF2B5EF4-FFF2-40B4-BE49-F238E27FC236}">
                <a16:creationId xmlns:a16="http://schemas.microsoft.com/office/drawing/2014/main" id="{47333250-1286-02A0-D1DF-58345DF6234B}"/>
              </a:ext>
            </a:extLst>
          </p:cNvPr>
          <p:cNvSpPr txBox="1"/>
          <p:nvPr/>
        </p:nvSpPr>
        <p:spPr>
          <a:xfrm>
            <a:off x="823245" y="4967971"/>
            <a:ext cx="328616" cy="738664"/>
          </a:xfrm>
          <a:prstGeom prst="rect">
            <a:avLst/>
          </a:prstGeom>
          <a:noFill/>
        </p:spPr>
        <p:txBody>
          <a:bodyPr wrap="none" lIns="0" tIns="0" rIns="0" bIns="0" rtlCol="0">
            <a:spAutoFit/>
          </a:bodyPr>
          <a:lstStyle/>
          <a:p>
            <a:pPr algn="ctr" defTabSz="761970"/>
            <a:r>
              <a:rPr lang="en-US" sz="4800" b="1">
                <a:solidFill>
                  <a:srgbClr val="E7E6E6"/>
                </a:solidFill>
                <a:latin typeface="Aptos" panose="020B0004020202020204" pitchFamily="34" charset="0"/>
              </a:rPr>
              <a:t>4</a:t>
            </a:r>
          </a:p>
        </p:txBody>
      </p:sp>
      <p:sp>
        <p:nvSpPr>
          <p:cNvPr id="27" name="TextBox 26">
            <a:extLst>
              <a:ext uri="{FF2B5EF4-FFF2-40B4-BE49-F238E27FC236}">
                <a16:creationId xmlns:a16="http://schemas.microsoft.com/office/drawing/2014/main" id="{DDB77A28-26FF-82B0-E8F9-CDE1DCD0983E}"/>
              </a:ext>
            </a:extLst>
          </p:cNvPr>
          <p:cNvSpPr txBox="1"/>
          <p:nvPr/>
        </p:nvSpPr>
        <p:spPr>
          <a:xfrm>
            <a:off x="1517905" y="4921804"/>
            <a:ext cx="4578096" cy="830997"/>
          </a:xfrm>
          <a:prstGeom prst="rect">
            <a:avLst/>
          </a:prstGeom>
          <a:noFill/>
        </p:spPr>
        <p:txBody>
          <a:bodyPr wrap="square">
            <a:spAutoFit/>
          </a:bodyPr>
          <a:lstStyle/>
          <a:p>
            <a:pPr defTabSz="761970"/>
            <a:r>
              <a:rPr lang="en-US" sz="1600">
                <a:solidFill>
                  <a:srgbClr val="333333"/>
                </a:solidFill>
                <a:latin typeface="Aptos" panose="020B0004020202020204" pitchFamily="34" charset="0"/>
              </a:rPr>
              <a:t>CTR strives to address transportation research, education, and technology transfer needs for the nation, our region, and our community</a:t>
            </a:r>
            <a:endParaRPr lang="en-US" sz="1600">
              <a:solidFill>
                <a:prstClr val="black"/>
              </a:solidFill>
              <a:latin typeface="Aptos" panose="020B0004020202020204" pitchFamily="34" charset="0"/>
            </a:endParaRPr>
          </a:p>
        </p:txBody>
      </p:sp>
    </p:spTree>
    <p:extLst>
      <p:ext uri="{BB962C8B-B14F-4D97-AF65-F5344CB8AC3E}">
        <p14:creationId xmlns:p14="http://schemas.microsoft.com/office/powerpoint/2010/main" val="2264287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7481-95C4-848F-F7A3-D36FFB0ECEDF}"/>
              </a:ext>
            </a:extLst>
          </p:cNvPr>
          <p:cNvSpPr>
            <a:spLocks noGrp="1"/>
          </p:cNvSpPr>
          <p:nvPr>
            <p:ph type="title"/>
          </p:nvPr>
        </p:nvSpPr>
        <p:spPr>
          <a:xfrm>
            <a:off x="11571" y="321702"/>
            <a:ext cx="12168859" cy="1338872"/>
          </a:xfrm>
        </p:spPr>
        <p:txBody>
          <a:bodyPr/>
          <a:lstStyle/>
          <a:p>
            <a:r>
              <a:rPr lang="en-US" b="1">
                <a:solidFill>
                  <a:srgbClr val="FF7000"/>
                </a:solidFill>
                <a:latin typeface="Aptos" panose="020B0004020202020204" pitchFamily="34" charset="0"/>
              </a:rPr>
              <a:t>Institute for Future Mobility</a:t>
            </a:r>
          </a:p>
        </p:txBody>
      </p:sp>
      <p:pic>
        <p:nvPicPr>
          <p:cNvPr id="4" name="Picture 3" descr="Screen shot of the website: Institute for Future Mobility">
            <a:extLst>
              <a:ext uri="{FF2B5EF4-FFF2-40B4-BE49-F238E27FC236}">
                <a16:creationId xmlns:a16="http://schemas.microsoft.com/office/drawing/2014/main" id="{5306A486-C19F-FFB5-2927-47C8640A1C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7545" y="1465322"/>
            <a:ext cx="9550620" cy="5268000"/>
          </a:xfrm>
          <a:prstGeom prst="rect">
            <a:avLst/>
          </a:prstGeom>
        </p:spPr>
      </p:pic>
    </p:spTree>
    <p:extLst>
      <p:ext uri="{BB962C8B-B14F-4D97-AF65-F5344CB8AC3E}">
        <p14:creationId xmlns:p14="http://schemas.microsoft.com/office/powerpoint/2010/main" val="4060564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BA75D-D80E-7BA2-C010-B68ECFA2B039}"/>
            </a:ext>
          </a:extLst>
        </p:cNvPr>
        <p:cNvGrpSpPr/>
        <p:nvPr/>
      </p:nvGrpSpPr>
      <p:grpSpPr>
        <a:xfrm>
          <a:off x="0" y="0"/>
          <a:ext cx="0" cy="0"/>
          <a:chOff x="0" y="0"/>
          <a:chExt cx="0" cy="0"/>
        </a:xfrm>
      </p:grpSpPr>
      <p:pic>
        <p:nvPicPr>
          <p:cNvPr id="2" name="Picture 2" descr="Information on what Mobility research is doing to help communities with economic growth, environmental impacts, and societal mobility.">
            <a:extLst>
              <a:ext uri="{FF2B5EF4-FFF2-40B4-BE49-F238E27FC236}">
                <a16:creationId xmlns:a16="http://schemas.microsoft.com/office/drawing/2014/main" id="{16EC98C4-D5D5-7870-2E4A-2C81A945327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1571" y="0"/>
            <a:ext cx="12168859" cy="6858000"/>
          </a:xfrm>
          <a:prstGeom prst="rect">
            <a:avLst/>
          </a:prstGeom>
        </p:spPr>
      </p:pic>
      <p:sp>
        <p:nvSpPr>
          <p:cNvPr id="8" name="TextBox 8">
            <a:extLst>
              <a:ext uri="{FF2B5EF4-FFF2-40B4-BE49-F238E27FC236}">
                <a16:creationId xmlns:a16="http://schemas.microsoft.com/office/drawing/2014/main" id="{AC94010A-00EA-6CB3-DE0D-BCD16BBE2B9E}"/>
              </a:ext>
            </a:extLst>
          </p:cNvPr>
          <p:cNvSpPr txBox="1">
            <a:spLocks noGrp="1"/>
          </p:cNvSpPr>
          <p:nvPr>
            <p:ph type="title" idx="4294967295"/>
          </p:nvPr>
        </p:nvSpPr>
        <p:spPr>
          <a:xfrm>
            <a:off x="468987" y="365235"/>
            <a:ext cx="7297552" cy="996716"/>
          </a:xfrm>
          <a:prstGeom prst="rect">
            <a:avLst/>
          </a:prstGeom>
          <a:solidFill>
            <a:srgbClr val="000000">
              <a:alpha val="0"/>
            </a:srgb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3280" b="1" i="0" u="none" strike="noStrike" kern="1200" cap="none" spc="0" normalizeH="0" baseline="0" noProof="0" dirty="0">
                <a:ln>
                  <a:noFill/>
                </a:ln>
                <a:solidFill>
                  <a:srgbClr val="FF7000"/>
                </a:solidFill>
                <a:effectLst/>
                <a:uLnTx/>
                <a:uFillTx/>
                <a:latin typeface="Aptos" panose="020B0004020202020204" pitchFamily="34" charset="0"/>
                <a:ea typeface="+mn-ea"/>
                <a:cs typeface="+mn-cs"/>
              </a:rPr>
              <a:t>Future Mobility Research</a:t>
            </a:r>
            <a:endParaRPr kumimoji="0" lang="en-US" sz="1288" b="0" i="0" u="none" strike="noStrike" kern="1200" cap="none" spc="0" normalizeH="0" baseline="0" noProof="0" dirty="0">
              <a:ln>
                <a:noFill/>
              </a:ln>
              <a:solidFill>
                <a:srgbClr val="FF7000"/>
              </a:solidFill>
              <a:effectLst/>
              <a:uLnTx/>
              <a:uFillTx/>
              <a:latin typeface="Aptos" panose="020B0004020202020204" pitchFamily="34" charset="0"/>
              <a:ea typeface="+mn-ea"/>
              <a:cs typeface="+mn-cs"/>
            </a:endParaRPr>
          </a:p>
        </p:txBody>
      </p:sp>
      <p:sp>
        <p:nvSpPr>
          <p:cNvPr id="9" name="TextBox 9">
            <a:extLst>
              <a:ext uri="{FF2B5EF4-FFF2-40B4-BE49-F238E27FC236}">
                <a16:creationId xmlns:a16="http://schemas.microsoft.com/office/drawing/2014/main" id="{7A1CE399-B175-498D-3CA5-41D1402ADBC3}"/>
              </a:ext>
            </a:extLst>
          </p:cNvPr>
          <p:cNvSpPr txBox="1"/>
          <p:nvPr/>
        </p:nvSpPr>
        <p:spPr>
          <a:xfrm>
            <a:off x="1201679" y="2781879"/>
            <a:ext cx="4462907" cy="312403"/>
          </a:xfrm>
          <a:prstGeom prst="rect">
            <a:avLst/>
          </a:prstGeom>
          <a:solidFill>
            <a:srgbClr val="000000">
              <a:alpha val="0"/>
            </a:srgbClr>
          </a:solidFill>
        </p:spPr>
        <p:txBody>
          <a:bodyPr lIns="0" tIns="0" rIns="0" bIns="0" rtlCol="0" anchor="ctr"/>
          <a:lstStyle/>
          <a:p>
            <a:pPr defTabSz="761970">
              <a:defRPr/>
            </a:pPr>
            <a:r>
              <a:rPr lang="en-US" sz="2108" b="1">
                <a:solidFill>
                  <a:srgbClr val="000000"/>
                </a:solidFill>
                <a:latin typeface="Aptos" panose="020B0004020202020204" pitchFamily="34" charset="0"/>
              </a:rPr>
              <a:t>Importance of Robust Protocols</a:t>
            </a:r>
            <a:endParaRPr lang="en-US" sz="1288">
              <a:solidFill>
                <a:prstClr val="black"/>
              </a:solidFill>
              <a:latin typeface="Aptos" panose="020B0004020202020204" pitchFamily="34" charset="0"/>
            </a:endParaRPr>
          </a:p>
        </p:txBody>
      </p:sp>
      <p:sp>
        <p:nvSpPr>
          <p:cNvPr id="10" name="TextBox 10">
            <a:extLst>
              <a:ext uri="{FF2B5EF4-FFF2-40B4-BE49-F238E27FC236}">
                <a16:creationId xmlns:a16="http://schemas.microsoft.com/office/drawing/2014/main" id="{C1E84D54-7641-EA7F-78C2-09DAD0AED5B3}"/>
              </a:ext>
            </a:extLst>
          </p:cNvPr>
          <p:cNvSpPr txBox="1"/>
          <p:nvPr/>
        </p:nvSpPr>
        <p:spPr>
          <a:xfrm>
            <a:off x="1201679" y="3243046"/>
            <a:ext cx="4462907" cy="1993432"/>
          </a:xfrm>
          <a:prstGeom prst="rect">
            <a:avLst/>
          </a:prstGeom>
          <a:solidFill>
            <a:srgbClr val="000000">
              <a:alpha val="0"/>
            </a:srgbClr>
          </a:solidFill>
        </p:spPr>
        <p:txBody>
          <a:bodyPr lIns="0" tIns="0" rIns="0" bIns="0" rtlCol="0" anchor="ctr"/>
          <a:lstStyle/>
          <a:p>
            <a:pPr defTabSz="761970">
              <a:defRPr/>
            </a:pPr>
            <a:r>
              <a:rPr lang="en-US" sz="1640">
                <a:solidFill>
                  <a:srgbClr val="000000"/>
                </a:solidFill>
                <a:latin typeface="Aptos" panose="020B0004020202020204" pitchFamily="34" charset="0"/>
              </a:rPr>
              <a:t>Effective authentication and encryption protocols are essential for safeguarding V2X communication, as they ensure the integrity and confidentiality of data exchanged between vehicles and infrastructure, thereby preventing unauthorized access and potential cyber threats that could compromise roadway safety.</a:t>
            </a:r>
            <a:endParaRPr lang="en-US" sz="1288">
              <a:solidFill>
                <a:prstClr val="black"/>
              </a:solidFill>
              <a:latin typeface="Aptos" panose="020B0004020202020204" pitchFamily="34" charset="0"/>
            </a:endParaRPr>
          </a:p>
        </p:txBody>
      </p:sp>
      <p:pic>
        <p:nvPicPr>
          <p:cNvPr id="11" name="Picture 10">
            <a:extLst>
              <a:ext uri="{FF2B5EF4-FFF2-40B4-BE49-F238E27FC236}">
                <a16:creationId xmlns:a16="http://schemas.microsoft.com/office/drawing/2014/main" id="{165C8080-83DA-9158-CE96-F9D304D309A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9056" y="2315308"/>
            <a:ext cx="5445530" cy="4404614"/>
          </a:xfrm>
          <a:prstGeom prst="rect">
            <a:avLst/>
          </a:prstGeom>
        </p:spPr>
      </p:pic>
      <p:pic>
        <p:nvPicPr>
          <p:cNvPr id="12" name="Picture 11">
            <a:extLst>
              <a:ext uri="{FF2B5EF4-FFF2-40B4-BE49-F238E27FC236}">
                <a16:creationId xmlns:a16="http://schemas.microsoft.com/office/drawing/2014/main" id="{402591B2-4B27-8BE4-44AF-E5B9ED5DF14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57856" y="2347038"/>
            <a:ext cx="5582690" cy="4341153"/>
          </a:xfrm>
          <a:prstGeom prst="rect">
            <a:avLst/>
          </a:prstGeom>
        </p:spPr>
      </p:pic>
    </p:spTree>
    <p:extLst>
      <p:ext uri="{BB962C8B-B14F-4D97-AF65-F5344CB8AC3E}">
        <p14:creationId xmlns:p14="http://schemas.microsoft.com/office/powerpoint/2010/main" val="2250544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15C7-E723-D2BB-04B2-0D5AA9CC77F5}"/>
            </a:ext>
          </a:extLst>
        </p:cNvPr>
        <p:cNvGrpSpPr/>
        <p:nvPr/>
      </p:nvGrpSpPr>
      <p:grpSpPr>
        <a:xfrm>
          <a:off x="0" y="0"/>
          <a:ext cx="0" cy="0"/>
          <a:chOff x="0" y="0"/>
          <a:chExt cx="0" cy="0"/>
        </a:xfrm>
      </p:grpSpPr>
      <p:pic>
        <p:nvPicPr>
          <p:cNvPr id="2" name="Picture 2" descr="An overview of the processes to automate travel broken down into current, and possible future use cases, contrasting various fuel options, and power options on cars, boats and planes.">
            <a:extLst>
              <a:ext uri="{FF2B5EF4-FFF2-40B4-BE49-F238E27FC236}">
                <a16:creationId xmlns:a16="http://schemas.microsoft.com/office/drawing/2014/main" id="{98A745E5-731A-BBC4-5577-9068FFF5A60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1571" y="0"/>
            <a:ext cx="12168859" cy="6858000"/>
          </a:xfrm>
          <a:prstGeom prst="rect">
            <a:avLst/>
          </a:prstGeom>
        </p:spPr>
      </p:pic>
      <p:sp>
        <p:nvSpPr>
          <p:cNvPr id="3" name="AutoShape 3">
            <a:extLst>
              <a:ext uri="{FF2B5EF4-FFF2-40B4-BE49-F238E27FC236}">
                <a16:creationId xmlns:a16="http://schemas.microsoft.com/office/drawing/2014/main" id="{54838826-9C00-1CD1-9F92-31E1303A622C}"/>
              </a:ext>
              <a:ext uri="{C183D7F6-B498-43B3-948B-1728B52AA6E4}">
                <adec:decorative xmlns:adec="http://schemas.microsoft.com/office/drawing/2017/decorative" val="1"/>
              </a:ext>
            </a:extLst>
          </p:cNvPr>
          <p:cNvSpPr/>
          <p:nvPr/>
        </p:nvSpPr>
        <p:spPr>
          <a:xfrm>
            <a:off x="11571" y="0"/>
            <a:ext cx="12168859" cy="6858000"/>
          </a:xfrm>
          <a:prstGeom prst="rect">
            <a:avLst/>
          </a:prstGeom>
          <a:solidFill>
            <a:srgbClr val="000000">
              <a:alpha val="0"/>
            </a:srgbClr>
          </a:solidFill>
        </p:spPr>
        <p:txBody>
          <a:bodyPr/>
          <a:lstStyle/>
          <a:p>
            <a:pPr defTabSz="761970"/>
            <a:endParaRPr lang="en-US" sz="2108">
              <a:solidFill>
                <a:prstClr val="black"/>
              </a:solidFill>
              <a:latin typeface="Aptos" panose="020B0004020202020204" pitchFamily="34" charset="0"/>
            </a:endParaRPr>
          </a:p>
        </p:txBody>
      </p:sp>
      <p:sp>
        <p:nvSpPr>
          <p:cNvPr id="8" name="TextBox 8">
            <a:extLst>
              <a:ext uri="{FF2B5EF4-FFF2-40B4-BE49-F238E27FC236}">
                <a16:creationId xmlns:a16="http://schemas.microsoft.com/office/drawing/2014/main" id="{6A48BD39-8989-93E0-5E42-958769A06B91}"/>
              </a:ext>
            </a:extLst>
          </p:cNvPr>
          <p:cNvSpPr txBox="1">
            <a:spLocks noGrp="1"/>
          </p:cNvSpPr>
          <p:nvPr>
            <p:ph type="title" idx="4294967295"/>
          </p:nvPr>
        </p:nvSpPr>
        <p:spPr>
          <a:xfrm>
            <a:off x="806025" y="334719"/>
            <a:ext cx="9686129" cy="996716"/>
          </a:xfrm>
          <a:prstGeom prst="rect">
            <a:avLst/>
          </a:prstGeom>
          <a:solidFill>
            <a:srgbClr val="000000">
              <a:alpha val="0"/>
            </a:srgb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3280" b="1" i="0" u="none" strike="noStrike" kern="1200" cap="none" spc="0" normalizeH="0" baseline="0" noProof="0" dirty="0">
                <a:ln>
                  <a:noFill/>
                </a:ln>
                <a:solidFill>
                  <a:srgbClr val="FF7000"/>
                </a:solidFill>
                <a:effectLst/>
                <a:uLnTx/>
                <a:uFillTx/>
                <a:latin typeface="Aptos" panose="020B0004020202020204" pitchFamily="34" charset="0"/>
                <a:ea typeface="+mn-ea"/>
                <a:cs typeface="+mn-cs"/>
              </a:rPr>
              <a:t>Research Landscape</a:t>
            </a:r>
            <a:endParaRPr kumimoji="0" lang="en-US" sz="1288" b="0" i="0" u="none" strike="noStrike" kern="1200" cap="none" spc="0" normalizeH="0" baseline="0" noProof="0" dirty="0">
              <a:ln>
                <a:noFill/>
              </a:ln>
              <a:solidFill>
                <a:srgbClr val="FF7000"/>
              </a:solidFill>
              <a:effectLst/>
              <a:uLnTx/>
              <a:uFillTx/>
              <a:latin typeface="Aptos" panose="020B0004020202020204" pitchFamily="34" charset="0"/>
              <a:ea typeface="+mn-ea"/>
              <a:cs typeface="+mn-cs"/>
            </a:endParaRPr>
          </a:p>
        </p:txBody>
      </p:sp>
      <p:pic>
        <p:nvPicPr>
          <p:cNvPr id="11" name="Picture 10">
            <a:extLst>
              <a:ext uri="{FF2B5EF4-FFF2-40B4-BE49-F238E27FC236}">
                <a16:creationId xmlns:a16="http://schemas.microsoft.com/office/drawing/2014/main" id="{7BEB85B9-A628-6EF8-E10D-CD70E51DD6C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33120"/>
            <a:ext cx="12192000" cy="5624881"/>
          </a:xfrm>
          <a:prstGeom prst="rect">
            <a:avLst/>
          </a:prstGeom>
        </p:spPr>
      </p:pic>
    </p:spTree>
    <p:extLst>
      <p:ext uri="{BB962C8B-B14F-4D97-AF65-F5344CB8AC3E}">
        <p14:creationId xmlns:p14="http://schemas.microsoft.com/office/powerpoint/2010/main" val="2624722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a:xfrm>
            <a:off x="609599" y="238805"/>
            <a:ext cx="10515600" cy="1325563"/>
          </a:xfrm>
        </p:spPr>
        <p:txBody>
          <a:bodyPr/>
          <a:lstStyle/>
          <a:p>
            <a:r>
              <a:rPr lang="en-US"/>
              <a:t>Refresh project initiation</a:t>
            </a:r>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a:xfrm>
            <a:off x="609599" y="1376136"/>
            <a:ext cx="5672571" cy="4351338"/>
          </a:xfrm>
        </p:spPr>
        <p:txBody>
          <a:bodyPr vert="horz" lIns="91440" tIns="45720" rIns="91440" bIns="45720" rtlCol="0" anchor="t">
            <a:noAutofit/>
          </a:bodyPr>
          <a:lstStyle/>
          <a:p>
            <a:r>
              <a:rPr lang="en-US">
                <a:latin typeface="Roboto"/>
                <a:ea typeface="Roboto"/>
                <a:cs typeface="Roboto"/>
              </a:rPr>
              <a:t>Overview of initiation mechanisms</a:t>
            </a:r>
          </a:p>
          <a:p>
            <a:pPr marL="342900" indent="-342900">
              <a:buFont typeface="Arial" panose="020B0604020202020204" pitchFamily="34" charset="0"/>
              <a:buChar char="•"/>
            </a:pPr>
            <a:r>
              <a:rPr lang="en-US">
                <a:latin typeface="Roboto"/>
                <a:ea typeface="Roboto"/>
                <a:cs typeface="Roboto"/>
              </a:rPr>
              <a:t>Annual refresh currency project (ARCP):  </a:t>
            </a:r>
            <a:r>
              <a:rPr lang="en-US" b="0">
                <a:latin typeface="Roboto"/>
                <a:ea typeface="Roboto"/>
                <a:cs typeface="Roboto"/>
              </a:rPr>
              <a:t>All activities are coordinated through the ARCP project manager for all facets of OS and structured query language (SQL) upgrade.</a:t>
            </a:r>
          </a:p>
          <a:p>
            <a:pPr marL="342900" indent="-342900">
              <a:buFont typeface="Arial" panose="020B0604020202020204" pitchFamily="34" charset="0"/>
              <a:buChar char="•"/>
            </a:pPr>
            <a:r>
              <a:rPr lang="en-US">
                <a:latin typeface="Roboto"/>
                <a:ea typeface="Roboto"/>
                <a:cs typeface="Roboto"/>
              </a:rPr>
              <a:t>Request for solution (RFS):  </a:t>
            </a:r>
            <a:r>
              <a:rPr lang="en-US" b="0">
                <a:latin typeface="Roboto"/>
                <a:ea typeface="Roboto"/>
                <a:cs typeface="Roboto"/>
              </a:rPr>
              <a:t>The upgrades are initiated by an agency submitted RFS: general requirements form.  </a:t>
            </a:r>
          </a:p>
          <a:p>
            <a:pPr marL="800100" lvl="1" indent="-342900">
              <a:buFont typeface="Arial" panose="020B0604020202020204" pitchFamily="34" charset="0"/>
              <a:buChar char="•"/>
            </a:pPr>
            <a:r>
              <a:rPr lang="en-US" b="0">
                <a:latin typeface="Roboto"/>
                <a:ea typeface="Roboto"/>
                <a:cs typeface="Roboto"/>
              </a:rPr>
              <a:t>List the servers on the RFS form with a notional schedule</a:t>
            </a:r>
            <a:r>
              <a:rPr lang="en-US">
                <a:latin typeface="Roboto"/>
                <a:ea typeface="Roboto"/>
                <a:cs typeface="Roboto"/>
              </a:rPr>
              <a:t> and upgrade order</a:t>
            </a:r>
            <a:r>
              <a:rPr lang="en-US" b="0">
                <a:latin typeface="Roboto"/>
                <a:ea typeface="Roboto"/>
                <a:cs typeface="Roboto"/>
              </a:rPr>
              <a:t>. </a:t>
            </a:r>
          </a:p>
          <a:p>
            <a:pPr marL="800100" lvl="1" indent="-342900">
              <a:buFont typeface="Arial" panose="020B0604020202020204" pitchFamily="34" charset="0"/>
              <a:buChar char="•"/>
            </a:pPr>
            <a:r>
              <a:rPr lang="en-US" b="0">
                <a:latin typeface="Roboto"/>
                <a:ea typeface="Roboto"/>
                <a:cs typeface="Roboto"/>
              </a:rPr>
              <a:t>In many cases, this will be a ‘no-cost’ demand – depending on the agency needs.  </a:t>
            </a:r>
          </a:p>
          <a:p>
            <a:pPr marL="800100" lvl="1" indent="-342900">
              <a:buFont typeface="Arial" panose="020B0604020202020204" pitchFamily="34" charset="0"/>
              <a:buChar char="•"/>
            </a:pPr>
            <a:r>
              <a:rPr lang="en-US" b="0">
                <a:latin typeface="Roboto"/>
                <a:ea typeface="Roboto"/>
                <a:cs typeface="Roboto"/>
              </a:rPr>
              <a:t>If there are additional services requested beyond the OS upgrade, they may require billing.</a:t>
            </a:r>
          </a:p>
          <a:p>
            <a:pPr marL="800100" lvl="1" indent="-342900">
              <a:buFont typeface="Arial" panose="020B0604020202020204" pitchFamily="34" charset="0"/>
              <a:buChar char="•"/>
            </a:pPr>
            <a:r>
              <a:rPr lang="en-US">
                <a:latin typeface="Roboto"/>
                <a:ea typeface="Roboto"/>
                <a:cs typeface="Roboto"/>
              </a:rPr>
              <a:t>N-1 to N upgrades (e.g. OS 2019 to 2022)</a:t>
            </a:r>
            <a:endParaRPr lang="en-US">
              <a:cs typeface="Roboto"/>
            </a:endParaRPr>
          </a:p>
        </p:txBody>
      </p:sp>
      <p:sp>
        <p:nvSpPr>
          <p:cNvPr id="5" name="Content Placeholder 2">
            <a:extLst>
              <a:ext uri="{FF2B5EF4-FFF2-40B4-BE49-F238E27FC236}">
                <a16:creationId xmlns:a16="http://schemas.microsoft.com/office/drawing/2014/main" id="{C4D18C43-61D7-6435-93EF-5AA59C3A6D14}"/>
              </a:ext>
            </a:extLst>
          </p:cNvPr>
          <p:cNvSpPr txBox="1">
            <a:spLocks/>
          </p:cNvSpPr>
          <p:nvPr/>
        </p:nvSpPr>
        <p:spPr>
          <a:xfrm>
            <a:off x="6400800" y="1376136"/>
            <a:ext cx="5181601" cy="43513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Upgrades by environment</a:t>
            </a:r>
          </a:p>
          <a:p>
            <a:pPr marL="342900" marR="0" lvl="0" indent="-34290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Servers managed by Unisys will be upgraded via the ARCP: </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Commonwealth of Virginia (COV) data centers (agency and VITA)</a:t>
            </a:r>
            <a:endParaRPr kumimoji="0" lang="en-US" sz="18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Roboto"/>
            </a:endParaRP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Oracle cloud infrastructure (OCI)</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Amazon web services (AWS)</a:t>
            </a:r>
          </a:p>
          <a:p>
            <a:pPr marL="342900" marR="0" lvl="0" indent="-34290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Servers managed by NTT Data will require an agency-initiated demand record/ RFS:</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Microsoft Azure</a:t>
            </a:r>
          </a:p>
        </p:txBody>
      </p:sp>
    </p:spTree>
    <p:extLst>
      <p:ext uri="{BB962C8B-B14F-4D97-AF65-F5344CB8AC3E}">
        <p14:creationId xmlns:p14="http://schemas.microsoft.com/office/powerpoint/2010/main" val="2301993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3D3ED88-7EFD-140C-64EE-2B93A2387E7B}"/>
              </a:ext>
            </a:extLst>
          </p:cNvPr>
          <p:cNvSpPr>
            <a:spLocks noGrp="1"/>
          </p:cNvSpPr>
          <p:nvPr>
            <p:ph type="title" idx="4294967295"/>
          </p:nvPr>
        </p:nvSpPr>
        <p:spPr>
          <a:xfrm>
            <a:off x="623392" y="428625"/>
            <a:ext cx="7740253" cy="486966"/>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761970" rtl="0" eaLnBrk="1" fontAlgn="auto" latinLnBrk="0" hangingPunct="1">
              <a:lnSpc>
                <a:spcPts val="3833"/>
              </a:lnSpc>
              <a:spcBef>
                <a:spcPts val="0"/>
              </a:spcBef>
              <a:spcAft>
                <a:spcPts val="0"/>
              </a:spcAft>
              <a:buClrTx/>
              <a:buSzTx/>
              <a:buFontTx/>
              <a:buNone/>
              <a:tabLst/>
              <a:defRPr/>
            </a:pPr>
            <a:r>
              <a:rPr kumimoji="0" lang="en-US" sz="3042" b="1" i="0" u="none" strike="noStrike" kern="1200" cap="none" spc="0" normalizeH="0" baseline="0" noProof="0" dirty="0">
                <a:ln>
                  <a:noFill/>
                </a:ln>
                <a:solidFill>
                  <a:srgbClr val="FFFFFF"/>
                </a:solidFill>
                <a:effectLst/>
                <a:uLnTx/>
                <a:uFillTx/>
                <a:latin typeface="Overpass Bold" pitchFamily="34" charset="0"/>
                <a:ea typeface="Overpass Bold" pitchFamily="34" charset="-122"/>
                <a:cs typeface="Overpass Bold" pitchFamily="34" charset="-120"/>
              </a:rPr>
              <a:t>Any Questions?</a:t>
            </a:r>
            <a:endParaRPr kumimoji="0" lang="en-US" sz="304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0">
            <a:extLst>
              <a:ext uri="{FF2B5EF4-FFF2-40B4-BE49-F238E27FC236}">
                <a16:creationId xmlns:a16="http://schemas.microsoft.com/office/drawing/2014/main" id="{72A4CC97-75F4-0DDE-9E2E-91E208FBC58F}"/>
              </a:ext>
            </a:extLst>
          </p:cNvPr>
          <p:cNvSpPr/>
          <p:nvPr/>
        </p:nvSpPr>
        <p:spPr>
          <a:xfrm>
            <a:off x="623392" y="3048454"/>
            <a:ext cx="7740253" cy="486966"/>
          </a:xfrm>
          <a:prstGeom prst="rect">
            <a:avLst/>
          </a:prstGeom>
          <a:noFill/>
          <a:ln/>
        </p:spPr>
        <p:txBody>
          <a:bodyPr wrap="none" lIns="0" tIns="0" rIns="0" bIns="0" rtlCol="0" anchor="t"/>
          <a:lstStyle/>
          <a:p>
            <a:pPr defTabSz="761970">
              <a:lnSpc>
                <a:spcPts val="3833"/>
              </a:lnSpc>
            </a:pPr>
            <a:r>
              <a:rPr lang="en-US" sz="3042" b="1">
                <a:solidFill>
                  <a:srgbClr val="FFFFFF"/>
                </a:solidFill>
                <a:latin typeface="Overpass Bold" pitchFamily="34" charset="0"/>
                <a:ea typeface="Overpass Bold" pitchFamily="34" charset="-122"/>
                <a:cs typeface="Overpass Bold" pitchFamily="34" charset="-120"/>
              </a:rPr>
              <a:t>Contact information:</a:t>
            </a:r>
          </a:p>
          <a:p>
            <a:pPr defTabSz="761970">
              <a:lnSpc>
                <a:spcPts val="3833"/>
              </a:lnSpc>
            </a:pPr>
            <a:endParaRPr lang="en-US" sz="2667" b="1">
              <a:solidFill>
                <a:srgbClr val="FFFFFF"/>
              </a:solidFill>
              <a:latin typeface="Overpass Bold" pitchFamily="34" charset="0"/>
              <a:ea typeface="Overpass Bold" pitchFamily="34" charset="-122"/>
            </a:endParaRPr>
          </a:p>
          <a:p>
            <a:pPr defTabSz="761970">
              <a:lnSpc>
                <a:spcPts val="3833"/>
              </a:lnSpc>
            </a:pPr>
            <a:r>
              <a:rPr lang="en-US" sz="2667" b="1">
                <a:solidFill>
                  <a:srgbClr val="FFFFFF"/>
                </a:solidFill>
                <a:latin typeface="Overpass Bold" pitchFamily="34" charset="0"/>
                <a:ea typeface="Overpass Bold" pitchFamily="34" charset="-122"/>
              </a:rPr>
              <a:t>Kevin Heaslip</a:t>
            </a:r>
          </a:p>
          <a:p>
            <a:pPr defTabSz="761970">
              <a:lnSpc>
                <a:spcPts val="3833"/>
              </a:lnSpc>
            </a:pPr>
            <a:r>
              <a:rPr lang="en-US" sz="2667" b="1">
                <a:solidFill>
                  <a:srgbClr val="FFFFFF"/>
                </a:solidFill>
                <a:latin typeface="Overpass Bold" pitchFamily="34" charset="0"/>
                <a:ea typeface="Overpass Bold" pitchFamily="34" charset="-122"/>
              </a:rPr>
              <a:t>kheaslip@utk.edu </a:t>
            </a:r>
          </a:p>
          <a:p>
            <a:pPr defTabSz="761970">
              <a:lnSpc>
                <a:spcPts val="3833"/>
              </a:lnSpc>
            </a:pPr>
            <a:r>
              <a:rPr lang="en-US" sz="2667" b="1">
                <a:solidFill>
                  <a:srgbClr val="FFFFFF"/>
                </a:solidFill>
                <a:latin typeface="Overpass Bold" pitchFamily="34" charset="0"/>
                <a:ea typeface="Overpass Bold" pitchFamily="34" charset="-122"/>
              </a:rPr>
              <a:t>865-974-1813</a:t>
            </a:r>
          </a:p>
        </p:txBody>
      </p:sp>
    </p:spTree>
    <p:extLst>
      <p:ext uri="{BB962C8B-B14F-4D97-AF65-F5344CB8AC3E}">
        <p14:creationId xmlns:p14="http://schemas.microsoft.com/office/powerpoint/2010/main" val="2882043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dirty="0">
                <a:ln>
                  <a:noFill/>
                </a:ln>
                <a:solidFill>
                  <a:prstClr val="white"/>
                </a:solidFill>
                <a:effectLst/>
                <a:uLnTx/>
                <a:uFillTx/>
                <a:latin typeface="Roboto"/>
                <a:ea typeface="Roboto"/>
                <a:cs typeface="Roboto"/>
              </a:rPr>
              <a:t>ISOAG </a:t>
            </a:r>
            <a:r>
              <a:rPr lang="en-US" sz="2400" dirty="0">
                <a:solidFill>
                  <a:prstClr val="white"/>
                </a:solidFill>
                <a:latin typeface="Roboto"/>
                <a:ea typeface="Roboto"/>
                <a:cs typeface="Roboto"/>
              </a:rPr>
              <a:t>August 6</a:t>
            </a:r>
            <a:r>
              <a:rPr kumimoji="0" lang="en-US" sz="2400" b="0" i="0" u="none" strike="noStrike" kern="1200" cap="none" spc="0" normalizeH="0" baseline="0" noProof="0" dirty="0">
                <a:ln>
                  <a:noFill/>
                </a:ln>
                <a:solidFill>
                  <a:prstClr val="white"/>
                </a:solidFill>
                <a:effectLst/>
                <a:uLnTx/>
                <a:uFillTx/>
                <a:latin typeface="Roboto"/>
                <a:ea typeface="Roboto"/>
                <a:cs typeface="Roboto"/>
              </a:rPr>
              <a:t>, </a:t>
            </a:r>
            <a:r>
              <a:rPr lang="en-US" sz="2400" dirty="0">
                <a:solidFill>
                  <a:prstClr val="white"/>
                </a:solidFill>
                <a:latin typeface="Roboto"/>
                <a:ea typeface="Roboto"/>
                <a:cs typeface="Roboto"/>
              </a:rPr>
              <a:t>2025</a:t>
            </a:r>
            <a:endParaRPr kumimoji="0" lang="en-US"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a:xfrm>
            <a:off x="838200" y="369063"/>
            <a:ext cx="10515600" cy="1325563"/>
          </a:xfrm>
        </p:spPr>
        <p:txBody>
          <a:bodyPr/>
          <a:lstStyle/>
          <a:p>
            <a:r>
              <a:rPr lang="en-US"/>
              <a:t>VITA - CSRM Governance Welcomes two analysts!</a:t>
            </a:r>
          </a:p>
        </p:txBody>
      </p:sp>
      <p:sp>
        <p:nvSpPr>
          <p:cNvPr id="3" name="Content Placeholder 2">
            <a:extLst>
              <a:ext uri="{FF2B5EF4-FFF2-40B4-BE49-F238E27FC236}">
                <a16:creationId xmlns:a16="http://schemas.microsoft.com/office/drawing/2014/main" id="{5DF3528F-00B2-A704-CC2E-3887DDAD0A3D}"/>
              </a:ext>
            </a:extLst>
          </p:cNvPr>
          <p:cNvSpPr>
            <a:spLocks noGrp="1"/>
          </p:cNvSpPr>
          <p:nvPr>
            <p:ph idx="1"/>
          </p:nvPr>
        </p:nvSpPr>
        <p:spPr/>
        <p:txBody>
          <a:bodyPr/>
          <a:lstStyle/>
          <a:p>
            <a:pPr>
              <a:lnSpc>
                <a:spcPct val="150000"/>
              </a:lnSpc>
            </a:pPr>
            <a:r>
              <a:rPr lang="en-US" sz="3600"/>
              <a:t>We would like to extend a warm welcome to our new governance analysts: Kaffy Iyanda and Jelani Lynch</a:t>
            </a:r>
          </a:p>
        </p:txBody>
      </p:sp>
      <p:pic>
        <p:nvPicPr>
          <p:cNvPr id="6" name="Picture Placeholder 5" descr="A photograph of the VITA location at the Boulders with long grasses and trees in the foreground, the lake in the center, and the building in the far right hand corner.">
            <a:extLst>
              <a:ext uri="{FF2B5EF4-FFF2-40B4-BE49-F238E27FC236}">
                <a16:creationId xmlns:a16="http://schemas.microsoft.com/office/drawing/2014/main" id="{5A3ABB8E-6C74-9533-929C-053E1F537E4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2577207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B017C-DCFE-A44F-60FC-33D3BB93601D}"/>
              </a:ext>
            </a:extLst>
          </p:cNvPr>
          <p:cNvSpPr>
            <a:spLocks noGrp="1"/>
          </p:cNvSpPr>
          <p:nvPr>
            <p:ph type="title" idx="4294967295"/>
          </p:nvPr>
        </p:nvSpPr>
        <p:spPr>
          <a:xfrm>
            <a:off x="2038350" y="441325"/>
            <a:ext cx="8115300" cy="862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4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International Travel</a:t>
            </a:r>
          </a:p>
        </p:txBody>
      </p:sp>
      <p:sp>
        <p:nvSpPr>
          <p:cNvPr id="3" name="TextBox 2">
            <a:extLst>
              <a:ext uri="{FF2B5EF4-FFF2-40B4-BE49-F238E27FC236}">
                <a16:creationId xmlns:a16="http://schemas.microsoft.com/office/drawing/2014/main" id="{2DE8E7CA-61E0-D083-E2E5-C96741083464}"/>
              </a:ext>
            </a:extLst>
          </p:cNvPr>
          <p:cNvSpPr txBox="1"/>
          <p:nvPr/>
        </p:nvSpPr>
        <p:spPr>
          <a:xfrm>
            <a:off x="879894" y="1219200"/>
            <a:ext cx="10132663"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As traveling season approaches us, lets make sure we all understand how to comply with COV guidelines regarding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Before your trip, be sure to check out the </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2"/>
              </a:rPr>
              <a:t>knowledge base article </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on the VCCC site if you are travelling internationally.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If you’re unsure about any compliance requirements, don’t hesitate to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Single line drawing of an airplane in teal blue">
            <a:extLst>
              <a:ext uri="{FF2B5EF4-FFF2-40B4-BE49-F238E27FC236}">
                <a16:creationId xmlns:a16="http://schemas.microsoft.com/office/drawing/2014/main" id="{D977CADC-D0BF-F5B4-7D51-A9EE5062F5C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770888" y="3139710"/>
            <a:ext cx="4264504" cy="4023260"/>
          </a:xfrm>
          <a:prstGeom prst="rect">
            <a:avLst/>
          </a:prstGeom>
        </p:spPr>
      </p:pic>
    </p:spTree>
    <p:extLst>
      <p:ext uri="{BB962C8B-B14F-4D97-AF65-F5344CB8AC3E}">
        <p14:creationId xmlns:p14="http://schemas.microsoft.com/office/powerpoint/2010/main" val="1292289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4F39F-CA63-468B-200A-6BC9D610BF84}"/>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a:ea typeface="Roboto"/>
                <a:cs typeface="Roboto"/>
              </a:rPr>
              <a:t>SPLUNK UPDATE August 2025</a:t>
            </a:r>
          </a:p>
        </p:txBody>
      </p:sp>
      <p:graphicFrame>
        <p:nvGraphicFramePr>
          <p:cNvPr id="10" name="Table 9">
            <a:extLst>
              <a:ext uri="{FF2B5EF4-FFF2-40B4-BE49-F238E27FC236}">
                <a16:creationId xmlns:a16="http://schemas.microsoft.com/office/drawing/2014/main" id="{4E442CAE-ACCD-8CF0-B47B-AC7E33344713}"/>
              </a:ext>
            </a:extLst>
          </p:cNvPr>
          <p:cNvGraphicFramePr>
            <a:graphicFrameLocks noGrp="1"/>
          </p:cNvGraphicFramePr>
          <p:nvPr/>
        </p:nvGraphicFramePr>
        <p:xfrm>
          <a:off x="5783741" y="1083272"/>
          <a:ext cx="5960956" cy="4003040"/>
        </p:xfrm>
        <a:graphic>
          <a:graphicData uri="http://schemas.openxmlformats.org/drawingml/2006/table">
            <a:tbl>
              <a:tblPr firstRow="1" bandRow="1"/>
              <a:tblGrid>
                <a:gridCol w="5960956">
                  <a:extLst>
                    <a:ext uri="{9D8B030D-6E8A-4147-A177-3AD203B41FA5}">
                      <a16:colId xmlns:a16="http://schemas.microsoft.com/office/drawing/2014/main" val="377280143"/>
                    </a:ext>
                  </a:extLst>
                </a:gridCol>
              </a:tblGrid>
              <a:tr h="1867793">
                <a:tc>
                  <a:txBody>
                    <a:bodyPr/>
                    <a:lstStyle/>
                    <a:p>
                      <a:r>
                        <a:rPr lang="en-US" sz="4000" b="1" i="0" dirty="0">
                          <a:solidFill>
                            <a:srgbClr val="005E6E"/>
                          </a:solidFill>
                          <a:latin typeface="Roboto"/>
                          <a:ea typeface="Roboto"/>
                        </a:rPr>
                        <a:t>WE WANT YOUR LOGS:</a:t>
                      </a:r>
                    </a:p>
                    <a:p>
                      <a:endParaRPr lang="en-US" sz="4000" b="1" i="0" dirty="0">
                        <a:solidFill>
                          <a:srgbClr val="005E6E"/>
                        </a:solidFill>
                        <a:latin typeface="Roboto"/>
                        <a:ea typeface="Roboto"/>
                      </a:endParaRPr>
                    </a:p>
                    <a:p>
                      <a:pPr>
                        <a:lnSpc>
                          <a:spcPct val="150000"/>
                        </a:lnSpc>
                      </a:pPr>
                      <a:r>
                        <a:rPr lang="en-US" sz="2000" b="1" i="0" dirty="0">
                          <a:solidFill>
                            <a:schemeClr val="tx1"/>
                          </a:solidFill>
                          <a:latin typeface="Roboto"/>
                          <a:ea typeface="Roboto"/>
                        </a:rPr>
                        <a:t>VITA is working with agencies to ingest their application logs in to the VITA Splunk instance. We ask that all agencies start identifying what logs you would like to have ingested. We are always happy to schedule a call to review your options.</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7531356"/>
                  </a:ext>
                </a:extLst>
              </a:tr>
            </a:tbl>
          </a:graphicData>
        </a:graphic>
      </p:graphicFrame>
      <p:pic>
        <p:nvPicPr>
          <p:cNvPr id="5" name="Picture 4" descr="Reimagined Uncle Sam with a flag top hat and a star spangled bowtie. He looks excited, with his mouth open wide and his white beard amplifying the effect of the broad grin.">
            <a:extLst>
              <a:ext uri="{FF2B5EF4-FFF2-40B4-BE49-F238E27FC236}">
                <a16:creationId xmlns:a16="http://schemas.microsoft.com/office/drawing/2014/main" id="{08F6F9A5-B26A-41CC-32AE-46821265C73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1919" y="1083272"/>
            <a:ext cx="5143500" cy="4991100"/>
          </a:xfrm>
          <a:prstGeom prst="rect">
            <a:avLst/>
          </a:prstGeom>
        </p:spPr>
      </p:pic>
    </p:spTree>
    <p:extLst>
      <p:ext uri="{BB962C8B-B14F-4D97-AF65-F5344CB8AC3E}">
        <p14:creationId xmlns:p14="http://schemas.microsoft.com/office/powerpoint/2010/main" val="2414208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dirty="0">
                <a:ln>
                  <a:noFill/>
                </a:ln>
                <a:solidFill>
                  <a:srgbClr val="105A70"/>
                </a:solidFill>
                <a:effectLst/>
                <a:uLnTx/>
                <a:uFillTx/>
                <a:latin typeface="Roboto"/>
                <a:ea typeface="Roboto"/>
                <a:cs typeface="Roboto"/>
              </a:rPr>
              <a:t>Top 5 </a:t>
            </a:r>
            <a:r>
              <a:rPr kumimoji="0" lang="en-US" sz="5400" b="1" i="0" u="none" strike="noStrike" kern="1200" cap="none" spc="0" normalizeH="0" baseline="0" noProof="0" dirty="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August,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p:txBody>
      </p:sp>
      <p:sp>
        <p:nvSpPr>
          <p:cNvPr id="18" name="TextBox 17">
            <a:extLst>
              <a:ext uri="{FF2B5EF4-FFF2-40B4-BE49-F238E27FC236}">
                <a16:creationId xmlns:a16="http://schemas.microsoft.com/office/drawing/2014/main" id="{91DCE92F-5E5B-0DF2-E6D3-36DC09D194A6}"/>
              </a:ext>
            </a:extLst>
          </p:cNvPr>
          <p:cNvSpPr txBox="1"/>
          <p:nvPr/>
        </p:nvSpPr>
        <p:spPr>
          <a:xfrm>
            <a:off x="90338" y="1910303"/>
            <a:ext cx="11668525" cy="2781531"/>
          </a:xfrm>
          <a:prstGeom prst="rect">
            <a:avLst/>
          </a:prstGeom>
          <a:noFill/>
        </p:spPr>
        <p:txBody>
          <a:bodyPr wrap="square" lIns="91440" tIns="45720" rIns="91440" bIns="45720" anchor="t">
            <a:spAutoFit/>
          </a:bodyPr>
          <a:lstStyle/>
          <a:p>
            <a:pPr marL="685165" lvl="1" indent="-227965" defTabSz="914377">
              <a:lnSpc>
                <a:spcPct val="200000"/>
              </a:lnSpc>
              <a:buClr>
                <a:srgbClr val="920075"/>
              </a:buClr>
              <a:buFont typeface="Arial" panose="020B0604020202020204" pitchFamily="34" charset="0"/>
              <a:buChar char="•"/>
              <a:defRPr/>
            </a:pPr>
            <a:r>
              <a:rPr kumimoji="0" lang="en-US" sz="1800" b="1" i="0" u="none" strike="noStrike" kern="1200" cap="none" spc="0" normalizeH="0" baseline="0" noProof="0">
                <a:ln>
                  <a:noFill/>
                </a:ln>
                <a:solidFill>
                  <a:srgbClr val="920075"/>
                </a:solidFill>
                <a:effectLst/>
                <a:uLnTx/>
                <a:uFillTx/>
                <a:latin typeface="Roboto"/>
                <a:ea typeface="Roboto"/>
                <a:cs typeface="Roboto"/>
              </a:rPr>
              <a:t>Apache Log4j </a:t>
            </a:r>
            <a:r>
              <a:rPr kumimoji="0" lang="en-US" sz="1800" b="1" i="0" u="none" strike="noStrike" kern="1200" cap="none" spc="0" normalizeH="0" baseline="0" noProof="0" err="1">
                <a:ln>
                  <a:noFill/>
                </a:ln>
                <a:solidFill>
                  <a:srgbClr val="920075"/>
                </a:solidFill>
                <a:effectLst/>
                <a:uLnTx/>
                <a:uFillTx/>
                <a:latin typeface="Roboto"/>
                <a:ea typeface="Roboto"/>
                <a:cs typeface="Roboto"/>
              </a:rPr>
              <a:t>SEoL</a:t>
            </a:r>
            <a:r>
              <a:rPr kumimoji="0" lang="en-US" sz="1800" b="1" i="0" u="none" strike="noStrike" kern="1200" cap="none" spc="0" normalizeH="0" baseline="0" noProof="0">
                <a:ln>
                  <a:noFill/>
                </a:ln>
                <a:solidFill>
                  <a:srgbClr val="920075"/>
                </a:solidFill>
                <a:effectLst/>
                <a:uLnTx/>
                <a:uFillTx/>
                <a:latin typeface="Roboto"/>
                <a:ea typeface="Roboto"/>
                <a:cs typeface="Roboto"/>
              </a:rPr>
              <a:t> &lt; 1.x </a:t>
            </a:r>
            <a:endParaRPr lang="en-US">
              <a:solidFill>
                <a:srgbClr val="000000"/>
              </a:solidFill>
              <a:latin typeface="Calibri" panose="020F0502020204030204"/>
              <a:ea typeface="Calibri" panose="020F0502020204030204"/>
              <a:cs typeface="Calibri" panose="020F0502020204030204"/>
            </a:endParaRPr>
          </a:p>
          <a:p>
            <a:pPr marL="685165" lvl="1" indent="-227965" defTabSz="914377">
              <a:lnSpc>
                <a:spcPct val="200000"/>
              </a:lnSpc>
              <a:buClr>
                <a:srgbClr val="920075"/>
              </a:buClr>
              <a:buFont typeface="Arial" panose="020B0604020202020204" pitchFamily="34" charset="0"/>
              <a:buChar char="•"/>
              <a:defRPr/>
            </a:pPr>
            <a:r>
              <a:rPr kumimoji="0" lang="en-US" sz="1800" b="1" i="0" u="none" strike="noStrike" kern="1200" cap="none" spc="0" normalizeH="0" baseline="0" noProof="0">
                <a:ln>
                  <a:noFill/>
                </a:ln>
                <a:solidFill>
                  <a:srgbClr val="920075"/>
                </a:solidFill>
                <a:effectLst/>
                <a:uLnTx/>
                <a:uFillTx/>
                <a:latin typeface="Roboto"/>
                <a:ea typeface="Roboto"/>
                <a:cs typeface="Roboto"/>
              </a:rPr>
              <a:t>Apache Log4j 1.x Multiple Vulnerabilities </a:t>
            </a:r>
            <a:endParaRPr lang="en-US">
              <a:solidFill>
                <a:srgbClr val="000000"/>
              </a:solidFill>
              <a:latin typeface="Calibri" panose="020F0502020204030204"/>
              <a:ea typeface="Calibri"/>
              <a:cs typeface="Calibri"/>
            </a:endParaRPr>
          </a:p>
          <a:p>
            <a:pPr marL="685165" marR="0" lvl="1" indent="-227965" algn="l" defTabSz="914377">
              <a:lnSpc>
                <a:spcPct val="200000"/>
              </a:lnSpc>
              <a:spcBef>
                <a:spcPts val="0"/>
              </a:spcBef>
              <a:spcAft>
                <a:spcPts val="0"/>
              </a:spcAft>
              <a:buClr>
                <a:srgbClr val="920075"/>
              </a:buClr>
              <a:buSzTx/>
              <a:buFont typeface="Arial" panose="020B0604020202020204" pitchFamily="34" charset="0"/>
              <a:buChar char="•"/>
              <a:tabLst/>
              <a:defRPr/>
            </a:pPr>
            <a:r>
              <a:rPr kumimoji="0" lang="en-US" sz="1800" b="1" i="0" u="none" strike="noStrike" kern="1200" cap="none" spc="0" normalizeH="0" baseline="0" noProof="0">
                <a:ln>
                  <a:noFill/>
                </a:ln>
                <a:solidFill>
                  <a:srgbClr val="920075"/>
                </a:solidFill>
                <a:effectLst/>
                <a:uLnTx/>
                <a:uFillTx/>
                <a:latin typeface="Roboto"/>
                <a:ea typeface="Roboto"/>
                <a:cs typeface="Roboto"/>
              </a:rPr>
              <a:t>Mozilla Foundation Unsupported Application Detection (Firefox) </a:t>
            </a:r>
            <a:endParaRPr lang="en-US" sz="180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85165" lvl="1" indent="-227965" defTabSz="914377">
              <a:lnSpc>
                <a:spcPct val="200000"/>
              </a:lnSpc>
              <a:buClr>
                <a:srgbClr val="920075"/>
              </a:buClr>
              <a:buFont typeface="Arial" panose="020B0604020202020204" pitchFamily="34" charset="0"/>
              <a:buChar char="•"/>
              <a:defRPr/>
            </a:pPr>
            <a:r>
              <a:rPr kumimoji="0" lang="en-US" sz="1800" b="1" i="0" u="none" strike="noStrike" kern="1200" cap="none" spc="0" normalizeH="0" baseline="0" noProof="0">
                <a:ln>
                  <a:noFill/>
                </a:ln>
                <a:solidFill>
                  <a:srgbClr val="920075"/>
                </a:solidFill>
                <a:effectLst/>
                <a:uLnTx/>
                <a:uFillTx/>
                <a:latin typeface="Roboto"/>
                <a:ea typeface="Roboto"/>
                <a:cs typeface="Roboto"/>
              </a:rPr>
              <a:t>MS10-031: Vulnerability in Microsoft Visual Basic for Applications</a:t>
            </a:r>
            <a:r>
              <a:rPr lang="en-US" b="1">
                <a:solidFill>
                  <a:srgbClr val="920075"/>
                </a:solidFill>
                <a:latin typeface="Roboto"/>
                <a:ea typeface="Roboto"/>
                <a:cs typeface="Roboto"/>
              </a:rPr>
              <a:t> </a:t>
            </a:r>
            <a:r>
              <a:rPr kumimoji="0" lang="en-US" sz="1800" b="1" i="0" u="none" strike="noStrike" kern="1200" cap="none" spc="0" normalizeH="0" baseline="0" noProof="0">
                <a:ln>
                  <a:noFill/>
                </a:ln>
                <a:solidFill>
                  <a:srgbClr val="920075"/>
                </a:solidFill>
                <a:effectLst/>
                <a:uLnTx/>
                <a:uFillTx/>
                <a:latin typeface="Roboto"/>
                <a:ea typeface="Roboto"/>
                <a:cs typeface="Roboto"/>
              </a:rPr>
              <a:t>(978213)</a:t>
            </a:r>
            <a:endParaRPr lang="en-US" sz="1800" b="1" i="0" u="none" strike="noStrike" kern="1200" cap="none" spc="0" normalizeH="0" baseline="0" noProof="0">
              <a:ln>
                <a:noFill/>
              </a:ln>
              <a:solidFill>
                <a:srgbClr val="920075"/>
              </a:solidFill>
              <a:effectLst/>
              <a:uLnTx/>
              <a:uFillTx/>
              <a:latin typeface="Roboto"/>
              <a:ea typeface="Roboto"/>
              <a:cs typeface="Roboto"/>
            </a:endParaRPr>
          </a:p>
          <a:p>
            <a:pPr marL="685165" lvl="1" indent="-227965" defTabSz="914377">
              <a:lnSpc>
                <a:spcPct val="200000"/>
              </a:lnSpc>
              <a:buClr>
                <a:srgbClr val="920075"/>
              </a:buClr>
              <a:buFont typeface="Arial" panose="020B0604020202020204" pitchFamily="34" charset="0"/>
              <a:buChar char="•"/>
              <a:defRPr/>
            </a:pPr>
            <a:r>
              <a:rPr kumimoji="0" lang="en-US" sz="1800" b="1" i="0" u="none" strike="noStrike" kern="1200" cap="none" spc="0" normalizeH="0" baseline="0" noProof="0">
                <a:ln>
                  <a:noFill/>
                </a:ln>
                <a:solidFill>
                  <a:srgbClr val="920075"/>
                </a:solidFill>
                <a:effectLst/>
                <a:uLnTx/>
                <a:uFillTx/>
                <a:latin typeface="Roboto"/>
                <a:ea typeface="Roboto"/>
                <a:cs typeface="Roboto"/>
              </a:rPr>
              <a:t>IBM WebSphere Application Server</a:t>
            </a:r>
            <a:r>
              <a:rPr lang="en-US" b="1">
                <a:solidFill>
                  <a:srgbClr val="920075"/>
                </a:solidFill>
                <a:latin typeface="Roboto"/>
                <a:ea typeface="Roboto"/>
                <a:cs typeface="Roboto"/>
              </a:rPr>
              <a:t> </a:t>
            </a:r>
            <a:r>
              <a:rPr kumimoji="0" lang="en-US" sz="1800" b="1" i="0" u="none" strike="noStrike" kern="1200" cap="none" spc="0" normalizeH="0" baseline="0" noProof="0">
                <a:ln>
                  <a:noFill/>
                </a:ln>
                <a:solidFill>
                  <a:srgbClr val="920075"/>
                </a:solidFill>
                <a:effectLst/>
                <a:uLnTx/>
                <a:uFillTx/>
                <a:latin typeface="Roboto"/>
                <a:ea typeface="Roboto"/>
                <a:cs typeface="Roboto"/>
              </a:rPr>
              <a:t>(6258333) </a:t>
            </a:r>
            <a:endParaRPr lang="en-US" sz="1800" b="1" i="0" u="none" strike="noStrike" kern="1200" cap="none" spc="0" normalizeH="0" baseline="0" noProof="0">
              <a:ln>
                <a:noFill/>
              </a:ln>
              <a:solidFill>
                <a:srgbClr val="920075"/>
              </a:solidFill>
              <a:effectLst/>
              <a:uLnTx/>
              <a:uFillTx/>
              <a:latin typeface="Roboto"/>
              <a:ea typeface="Roboto"/>
              <a:cs typeface="Roboto"/>
            </a:endParaRP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6"/>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spTree>
    <p:extLst>
      <p:ext uri="{BB962C8B-B14F-4D97-AF65-F5344CB8AC3E}">
        <p14:creationId xmlns:p14="http://schemas.microsoft.com/office/powerpoint/2010/main" val="3846033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lang="en-US" sz="5400" dirty="0">
                <a:latin typeface="Roboto"/>
                <a:ea typeface="Roboto"/>
                <a:cs typeface="Roboto"/>
              </a:rPr>
              <a:t>Acunetix Survey</a:t>
            </a:r>
            <a:endParaRPr kumimoji="0" lang="en-US" sz="5400" b="1" i="0" u="none" strike="noStrike" kern="1200" cap="none" spc="0" normalizeH="0" baseline="0" noProof="0" dirty="0">
              <a:ln>
                <a:noFill/>
              </a:ln>
              <a:solidFill>
                <a:srgbClr val="105A70"/>
              </a:solidFill>
              <a:effectLst/>
              <a:uLnTx/>
              <a:uFillTx/>
              <a:latin typeface="Rajdhani" panose="02000000000000000000" pitchFamily="2" charset="0"/>
              <a:ea typeface="Roboto"/>
              <a:cs typeface="Roboto"/>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4210484"/>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250000"/>
              </a:lnSpc>
              <a:spcBef>
                <a:spcPts val="0"/>
              </a:spcBef>
              <a:spcAft>
                <a:spcPts val="0"/>
              </a:spcAft>
              <a:buFont typeface="Symbol" panose="05050102010706020507" pitchFamily="18" charset="2"/>
              <a:buChar char=""/>
            </a:pPr>
            <a:r>
              <a:rPr lang="en-US" sz="1800" b="1">
                <a:effectLst/>
                <a:latin typeface="Aptos" panose="020B0004020202020204" pitchFamily="34" charset="0"/>
                <a:ea typeface="Times New Roman" panose="02020603050405020304" pitchFamily="18" charset="0"/>
                <a:cs typeface="Aptos" panose="020B0004020202020204" pitchFamily="34" charset="0"/>
              </a:rPr>
              <a:t>Survey Name:</a:t>
            </a:r>
            <a:r>
              <a:rPr lang="en-US" sz="1800">
                <a:effectLst/>
                <a:latin typeface="Aptos" panose="020B0004020202020204" pitchFamily="34" charset="0"/>
                <a:ea typeface="Times New Roman" panose="02020603050405020304" pitchFamily="18" charset="0"/>
                <a:cs typeface="Aptos" panose="020B0004020202020204" pitchFamily="34" charset="0"/>
              </a:rPr>
              <a:t> Acunetix 360 Customer Satisfaction Survey</a:t>
            </a:r>
            <a:endParaRPr lang="en-US" sz="180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lnSpc>
                <a:spcPct val="250000"/>
              </a:lnSpc>
              <a:spcBef>
                <a:spcPts val="0"/>
              </a:spcBef>
              <a:spcAft>
                <a:spcPts val="0"/>
              </a:spcAft>
              <a:buFont typeface="Symbol" panose="05050102010706020507" pitchFamily="18" charset="2"/>
              <a:buChar char=""/>
            </a:pPr>
            <a:r>
              <a:rPr lang="en-US" sz="1800" b="1">
                <a:effectLst/>
                <a:latin typeface="Aptos" panose="020B0004020202020204" pitchFamily="34" charset="0"/>
                <a:ea typeface="Times New Roman" panose="02020603050405020304" pitchFamily="18" charset="0"/>
                <a:cs typeface="Aptos" panose="020B0004020202020204" pitchFamily="34" charset="0"/>
              </a:rPr>
              <a:t>Survey Link:</a:t>
            </a:r>
            <a:r>
              <a:rPr lang="en-US" sz="1800">
                <a:effectLst/>
                <a:latin typeface="Aptos" panose="020B0004020202020204" pitchFamily="34" charset="0"/>
                <a:ea typeface="Times New Roman" panose="02020603050405020304" pitchFamily="18" charset="0"/>
                <a:cs typeface="Aptos" panose="020B0004020202020204" pitchFamily="34" charset="0"/>
              </a:rPr>
              <a:t> </a:t>
            </a:r>
            <a:r>
              <a:rPr lang="en-US" sz="1800" u="sng">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4"/>
              </a:rPr>
              <a:t>https://forms.office.com/g/K8PbAKrcC5</a:t>
            </a:r>
            <a:endParaRPr lang="en-US" sz="180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lnSpc>
                <a:spcPct val="250000"/>
              </a:lnSpc>
              <a:spcBef>
                <a:spcPts val="0"/>
              </a:spcBef>
              <a:spcAft>
                <a:spcPts val="0"/>
              </a:spcAft>
              <a:buFont typeface="Symbol" panose="05050102010706020507" pitchFamily="18" charset="2"/>
              <a:buChar char=""/>
            </a:pPr>
            <a:r>
              <a:rPr lang="en-US" sz="1800" b="1">
                <a:effectLst/>
                <a:latin typeface="Aptos" panose="020B0004020202020204" pitchFamily="34" charset="0"/>
                <a:ea typeface="Times New Roman" panose="02020603050405020304" pitchFamily="18" charset="0"/>
                <a:cs typeface="Aptos" panose="020B0004020202020204" pitchFamily="34" charset="0"/>
              </a:rPr>
              <a:t>Available From:</a:t>
            </a:r>
            <a:r>
              <a:rPr lang="en-US" sz="1800">
                <a:effectLst/>
                <a:latin typeface="Aptos" panose="020B0004020202020204" pitchFamily="34" charset="0"/>
                <a:ea typeface="Times New Roman" panose="02020603050405020304" pitchFamily="18" charset="0"/>
                <a:cs typeface="Aptos" panose="020B0004020202020204" pitchFamily="34" charset="0"/>
              </a:rPr>
              <a:t> August 7, 2025 through August 22, 2025</a:t>
            </a:r>
            <a:endParaRPr lang="en-US" sz="1800">
              <a:effectLst/>
              <a:latin typeface="Aptos" panose="020B0004020202020204" pitchFamily="34" charset="0"/>
              <a:ea typeface="Calibri" panose="020F0502020204030204" pitchFamily="34" charset="0"/>
              <a:cs typeface="Aptos" panose="020B0004020202020204" pitchFamily="34" charset="0"/>
            </a:endParaRPr>
          </a:p>
          <a:p>
            <a:pPr marL="342900" marR="0" lvl="0" indent="-342900">
              <a:lnSpc>
                <a:spcPct val="250000"/>
              </a:lnSpc>
              <a:spcBef>
                <a:spcPts val="0"/>
              </a:spcBef>
              <a:spcAft>
                <a:spcPts val="0"/>
              </a:spcAft>
              <a:buFont typeface="Symbol" panose="05050102010706020507" pitchFamily="18" charset="2"/>
              <a:buChar char=""/>
            </a:pPr>
            <a:r>
              <a:rPr lang="en-US" sz="1800" b="1">
                <a:effectLst/>
                <a:latin typeface="Aptos" panose="020B0004020202020204" pitchFamily="34" charset="0"/>
                <a:ea typeface="Times New Roman" panose="02020603050405020304" pitchFamily="18" charset="0"/>
                <a:cs typeface="Aptos" panose="020B0004020202020204" pitchFamily="34" charset="0"/>
              </a:rPr>
              <a:t>Why should ISOs do it? </a:t>
            </a:r>
            <a:r>
              <a:rPr lang="en-US" sz="1800">
                <a:effectLst/>
                <a:latin typeface="Aptos" panose="020B0004020202020204" pitchFamily="34" charset="0"/>
                <a:ea typeface="Times New Roman" panose="02020603050405020304" pitchFamily="18" charset="0"/>
                <a:cs typeface="Aptos" panose="020B0004020202020204" pitchFamily="34" charset="0"/>
              </a:rPr>
              <a:t>It’ll help us spot any gaps and see how the product is performing, so we can make it even better.</a:t>
            </a:r>
            <a:endParaRPr lang="en-US" sz="1800">
              <a:effectLst/>
              <a:latin typeface="Aptos" panose="020B0004020202020204" pitchFamily="34" charset="0"/>
              <a:ea typeface="Calibri" panose="020F0502020204030204" pitchFamily="34" charset="0"/>
              <a:cs typeface="Aptos" panose="020B0004020202020204" pitchFamily="34" charset="0"/>
            </a:endParaRPr>
          </a:p>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414042"/>
              </a:solidFill>
              <a:effectLst/>
              <a:uLnTx/>
              <a:uFillTx/>
              <a:latin typeface="Roboto"/>
              <a:ea typeface="Roboto"/>
              <a:cs typeface="Roboto"/>
            </a:endParaRPr>
          </a:p>
        </p:txBody>
      </p:sp>
      <p:pic>
        <p:nvPicPr>
          <p:cNvPr id="12" name="Picture 11" descr="Icon designating a check in a box, as if one voted.">
            <a:extLst>
              <a:ext uri="{FF2B5EF4-FFF2-40B4-BE49-F238E27FC236}">
                <a16:creationId xmlns:a16="http://schemas.microsoft.com/office/drawing/2014/main" id="{B9820881-1F36-FBC6-10F0-2CFBD33B2F9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30161" y="3510444"/>
            <a:ext cx="2448281" cy="2448281"/>
          </a:xfrm>
          <a:prstGeom prst="rect">
            <a:avLst/>
          </a:prstGeom>
        </p:spPr>
      </p:pic>
    </p:spTree>
    <p:extLst>
      <p:ext uri="{BB962C8B-B14F-4D97-AF65-F5344CB8AC3E}">
        <p14:creationId xmlns:p14="http://schemas.microsoft.com/office/powerpoint/2010/main" val="1701903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pic>
        <p:nvPicPr>
          <p:cNvPr id="6" name="Picture 5" descr="Full logo for Virginia IT Agency with vita.virginia.gov website induded">
            <a:extLst>
              <a:ext uri="{FF2B5EF4-FFF2-40B4-BE49-F238E27FC236}">
                <a16:creationId xmlns:a16="http://schemas.microsoft.com/office/drawing/2014/main" id="{3AA51F40-2124-6B28-DCF6-24DB68335E6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044" y="4786358"/>
            <a:ext cx="5054686" cy="1914041"/>
          </a:xfrm>
          <a:prstGeom prst="rect">
            <a:avLst/>
          </a:prstGeom>
        </p:spPr>
      </p:pic>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3E2C2"/>
                </a:solidFill>
                <a:effectLst/>
                <a:uLnTx/>
                <a:uFillTx/>
                <a:latin typeface="Roboto Medium"/>
                <a:ea typeface="Roboto Medium"/>
                <a:cs typeface="Roboto Medium"/>
              </a:rPr>
              <a:t>vita.virginia.gov</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310671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5082-1EB3-E2D7-2055-58DD729D18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A2B8-CD61-8BFE-E9F4-4356BBDA2F35}"/>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a:ea typeface="Roboto"/>
                <a:cs typeface="Roboto"/>
              </a:rPr>
              <a:t>Governance Office Hours Announcement</a:t>
            </a: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Roboto"/>
            </a:endParaRPr>
          </a:p>
        </p:txBody>
      </p:sp>
      <p:sp>
        <p:nvSpPr>
          <p:cNvPr id="3" name="TextBox 2">
            <a:extLst>
              <a:ext uri="{FF2B5EF4-FFF2-40B4-BE49-F238E27FC236}">
                <a16:creationId xmlns:a16="http://schemas.microsoft.com/office/drawing/2014/main" id="{081AB6A3-DE4F-588F-C0FA-962ACEC55D46}"/>
              </a:ext>
            </a:extLst>
          </p:cNvPr>
          <p:cNvSpPr txBox="1"/>
          <p:nvPr/>
        </p:nvSpPr>
        <p:spPr>
          <a:xfrm>
            <a:off x="622134" y="1256305"/>
            <a:ext cx="8594694"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Governance Office Hours launch recently – a dedicated space for Agency ISOs and teams to bring their questions, concerns, or ideas directly to the Governance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What to Expect: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Open discussion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Governance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Q&amp;A and support for your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Next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August 13</a:t>
            </a:r>
            <a:r>
              <a:rPr kumimoji="0" lang="en-US" sz="2000" b="1" i="0" u="none" strike="noStrike" kern="1200" cap="none" spc="0" normalizeH="0" baseline="30000" noProof="0" dirty="0">
                <a:ln>
                  <a:noFill/>
                </a:ln>
                <a:solidFill>
                  <a:prstClr val="black"/>
                </a:solidFill>
                <a:effectLst/>
                <a:uLnTx/>
                <a:uFillTx/>
                <a:latin typeface="Roboto"/>
                <a:ea typeface="Roboto"/>
                <a:cs typeface="Roboto"/>
              </a:rPr>
              <a:t>th</a:t>
            </a:r>
            <a:r>
              <a:rPr kumimoji="0" lang="en-US" sz="2000" b="1" i="0" u="none" strike="noStrike" kern="1200" cap="none" spc="0" normalizeH="0" baseline="0" noProof="0" dirty="0">
                <a:ln>
                  <a:noFill/>
                </a:ln>
                <a:solidFill>
                  <a:prstClr val="black"/>
                </a:solidFill>
                <a:effectLst/>
                <a:uLnTx/>
                <a:uFillTx/>
                <a:latin typeface="Roboto"/>
                <a:ea typeface="Roboto"/>
                <a:cs typeface="Roboto"/>
              </a:rPr>
              <a:t>, 2025 | Microsoft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a:t>
            </a:r>
            <a:r>
              <a:rPr kumimoji="0" lang="en-US" sz="2000" b="1" i="0" u="none" strike="noStrike" kern="1200" cap="none" spc="0" normalizeH="0" baseline="0" noProof="0" dirty="0">
                <a:ln>
                  <a:noFill/>
                </a:ln>
                <a:solidFill>
                  <a:prstClr val="black"/>
                </a:solidFill>
                <a:effectLst/>
                <a:uLnTx/>
                <a:uFillTx/>
                <a:latin typeface="Roboto"/>
                <a:ea typeface="Roboto"/>
                <a:cs typeface="Roboto"/>
                <a:hlinkClick r:id="rId3"/>
              </a:rPr>
              <a:t>Click here to join the meeting</a:t>
            </a:r>
            <a:r>
              <a:rPr kumimoji="0" lang="en-US" sz="2000" b="1" i="0" u="none" strike="noStrike" kern="1200" cap="none" spc="0" normalizeH="0" baseline="0" noProof="0" dirty="0">
                <a:ln>
                  <a:noFill/>
                </a:ln>
                <a:solidFill>
                  <a:prstClr val="black"/>
                </a:solidFill>
                <a:effectLst/>
                <a:uLnTx/>
                <a:uFillTx/>
                <a:latin typeface="Roboto"/>
                <a:ea typeface="Roboto"/>
                <a:cs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a:ea typeface="Roboto"/>
                <a:cs typeface="Roboto"/>
              </a:rPr>
              <a:t>Let’s work together to strengthen governance across the Commonwealth!</a:t>
            </a:r>
          </a:p>
        </p:txBody>
      </p:sp>
      <p:pic>
        <p:nvPicPr>
          <p:cNvPr id="6" name="Picture 5" descr="A close-up of a server with purple and teal wires running from connector to connector.">
            <a:extLst>
              <a:ext uri="{FF2B5EF4-FFF2-40B4-BE49-F238E27FC236}">
                <a16:creationId xmlns:a16="http://schemas.microsoft.com/office/drawing/2014/main" id="{012C8A53-1F6B-BA64-5598-0C7AA2A166CA}"/>
              </a:ext>
            </a:extLst>
          </p:cNvPr>
          <p:cNvPicPr>
            <a:picLocks noChangeAspect="1"/>
          </p:cNvPicPr>
          <p:nvPr/>
        </p:nvPicPr>
        <p:blipFill>
          <a:blip r:embed="rId4"/>
          <a:stretch>
            <a:fillRect/>
          </a:stretch>
        </p:blipFill>
        <p:spPr>
          <a:xfrm>
            <a:off x="5518205" y="2260119"/>
            <a:ext cx="6439105" cy="3603702"/>
          </a:xfrm>
          <a:prstGeom prst="rect">
            <a:avLst/>
          </a:prstGeom>
        </p:spPr>
      </p:pic>
    </p:spTree>
    <p:extLst>
      <p:ext uri="{BB962C8B-B14F-4D97-AF65-F5344CB8AC3E}">
        <p14:creationId xmlns:p14="http://schemas.microsoft.com/office/powerpoint/2010/main" val="2491069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39763" y="238125"/>
            <a:ext cx="10709275"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Commonwealth of Virginia Information Security Conference 2025</a:t>
            </a:r>
          </a:p>
        </p:txBody>
      </p:sp>
      <p:sp>
        <p:nvSpPr>
          <p:cNvPr id="3" name="TextBox 2">
            <a:extLst>
              <a:ext uri="{FF2B5EF4-FFF2-40B4-BE49-F238E27FC236}">
                <a16:creationId xmlns:a16="http://schemas.microsoft.com/office/drawing/2014/main" id="{B58953A0-8203-33EA-DD64-1F1560F651B8}"/>
              </a:ext>
            </a:extLst>
          </p:cNvPr>
          <p:cNvSpPr txBox="1"/>
          <p:nvPr/>
        </p:nvSpPr>
        <p:spPr>
          <a:xfrm>
            <a:off x="4758264" y="632353"/>
            <a:ext cx="2472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20075"/>
                </a:solidFill>
                <a:effectLst/>
                <a:uLnTx/>
                <a:uFillTx/>
                <a:latin typeface="Roboto" panose="02000000000000000000" pitchFamily="2" charset="0"/>
                <a:ea typeface="Roboto" panose="02000000000000000000" pitchFamily="2" charset="0"/>
                <a:cs typeface="+mn-cs"/>
              </a:rPr>
              <a:t>ISC:25</a:t>
            </a:r>
          </a:p>
        </p:txBody>
      </p:sp>
      <p:sp>
        <p:nvSpPr>
          <p:cNvPr id="10" name="TextBox 9">
            <a:extLst>
              <a:ext uri="{FF2B5EF4-FFF2-40B4-BE49-F238E27FC236}">
                <a16:creationId xmlns:a16="http://schemas.microsoft.com/office/drawing/2014/main" id="{9ECBED20-F11A-3900-5D92-59647BA80D4D}"/>
              </a:ext>
            </a:extLst>
          </p:cNvPr>
          <p:cNvSpPr txBox="1"/>
          <p:nvPr/>
        </p:nvSpPr>
        <p:spPr>
          <a:xfrm>
            <a:off x="639956" y="1144796"/>
            <a:ext cx="118461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Future-Proofing Cybersecurity: </a:t>
            </a:r>
            <a:r>
              <a:rPr kumimoji="0" lang="en-US" sz="3200" b="1" i="1"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rPr>
              <a:t>Next-Gen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mn-cs"/>
            </a:endParaRP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170949" y="1826180"/>
            <a:ext cx="5762663" cy="5770348"/>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5E6E"/>
                </a:solidFill>
                <a:effectLst/>
                <a:uLnTx/>
                <a:uFillTx/>
                <a:latin typeface="Roboto"/>
                <a:ea typeface="Roboto"/>
                <a:cs typeface="Roboto"/>
              </a:rPr>
              <a:t>August 14, 2025 </a:t>
            </a:r>
            <a:endParaRPr kumimoji="0" lang="en-US" sz="3200" b="1" i="0" u="none" strike="noStrike" kern="1200" cap="none" spc="0" normalizeH="0" baseline="0" noProof="0">
              <a:ln>
                <a:noFill/>
              </a:ln>
              <a:solidFill>
                <a:srgbClr val="005E6E"/>
              </a:solidFill>
              <a:effectLst/>
              <a:uLnTx/>
              <a:uFillTx/>
              <a:latin typeface="Roboto"/>
              <a:ea typeface="Roboto"/>
              <a:cs typeface="Calibri"/>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920075"/>
                </a:solidFill>
                <a:effectLst/>
                <a:uLnTx/>
                <a:uFillTx/>
                <a:latin typeface="Roboto"/>
                <a:ea typeface="Roboto"/>
                <a:cs typeface="Roboto"/>
              </a:rPr>
              <a:t>Earn 5 CPE credits!  </a:t>
            </a:r>
            <a:endParaRPr kumimoji="0" lang="en-US" sz="3200" b="1" i="0" u="none" strike="noStrike" kern="1200" cap="none" spc="0" normalizeH="0" baseline="0" noProof="0">
              <a:ln>
                <a:noFill/>
              </a:ln>
              <a:solidFill>
                <a:srgbClr val="414042"/>
              </a:solidFill>
              <a:effectLst/>
              <a:uLnTx/>
              <a:uFillTx/>
              <a:latin typeface="Roboto"/>
              <a:ea typeface="Roboto"/>
              <a:cs typeface="Roboto"/>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5E6E"/>
              </a:solidFill>
              <a:effectLst/>
              <a:uLnTx/>
              <a:uFillTx/>
              <a:latin typeface="Roboto"/>
              <a:ea typeface="Roboto"/>
              <a:cs typeface="Roboto"/>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2000" b="1">
              <a:solidFill>
                <a:srgbClr val="005E6E"/>
              </a:solidFill>
              <a:latin typeface="Roboto"/>
              <a:ea typeface="Roboto"/>
              <a:cs typeface="Roboto"/>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5E6E"/>
                </a:solidFill>
                <a:effectLst/>
                <a:uLnTx/>
                <a:uFillTx/>
                <a:latin typeface="Roboto"/>
                <a:ea typeface="Roboto"/>
                <a:cs typeface="Roboto"/>
              </a:rPr>
              <a:t>(Registrations after this date will </a:t>
            </a: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5E6E"/>
                </a:solidFill>
                <a:effectLst/>
                <a:uLnTx/>
                <a:uFillTx/>
                <a:latin typeface="Roboto"/>
                <a:ea typeface="Roboto"/>
                <a:cs typeface="Roboto"/>
              </a:rPr>
              <a:t>require a handwritten badge)</a:t>
            </a:r>
          </a:p>
          <a:p>
            <a:pPr marL="114300" marR="0" lvl="0" indent="0" algn="ctr" defTabSz="914377"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Security Conference | Virginia IT Agency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14300" marR="0" lvl="0" indent="0" algn="ctr"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Registration page</a:t>
            </a:r>
            <a:endParaRPr kumimoji="0" lang="en-US" sz="1800" b="1" i="0" u="none"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a:endParaRPr>
          </a:p>
        </p:txBody>
      </p:sp>
      <p:pic>
        <p:nvPicPr>
          <p:cNvPr id="7" name="Picture 6" descr="The logo for the Security conference. It is a globe that looks like a laser cut image with teal and purple computer connecters running through it">
            <a:extLst>
              <a:ext uri="{FF2B5EF4-FFF2-40B4-BE49-F238E27FC236}">
                <a16:creationId xmlns:a16="http://schemas.microsoft.com/office/drawing/2014/main" id="{972AA014-F194-B75A-10AE-55D4C10234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8621" y="2016609"/>
            <a:ext cx="6689519" cy="3654013"/>
          </a:xfrm>
          <a:prstGeom prst="rect">
            <a:avLst/>
          </a:prstGeom>
        </p:spPr>
      </p:pic>
    </p:spTree>
    <p:extLst>
      <p:ext uri="{BB962C8B-B14F-4D97-AF65-F5344CB8AC3E}">
        <p14:creationId xmlns:p14="http://schemas.microsoft.com/office/powerpoint/2010/main" val="2847306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D30B-DB9D-4CAA-0A2C-0FE32E2B2570}"/>
              </a:ext>
            </a:extLst>
          </p:cNvPr>
          <p:cNvSpPr>
            <a:spLocks noGrp="1"/>
          </p:cNvSpPr>
          <p:nvPr>
            <p:ph type="title"/>
          </p:nvPr>
        </p:nvSpPr>
        <p:spPr>
          <a:xfrm>
            <a:off x="739487" y="448544"/>
            <a:ext cx="10935726" cy="543200"/>
          </a:xfrm>
        </p:spPr>
        <p:txBody>
          <a:bodyPr/>
          <a:lstStyle/>
          <a:p>
            <a:r>
              <a:rPr lang="en-US" sz="2800" dirty="0">
                <a:latin typeface="Roboto"/>
                <a:ea typeface="Roboto"/>
                <a:cs typeface="Roboto"/>
              </a:rPr>
              <a:t>VITA Enterprise Architecture Roadmap &amp; MS Support Durations</a:t>
            </a:r>
            <a:br>
              <a:rPr lang="en-US" dirty="0"/>
            </a:br>
            <a:endParaRPr lang="en-US" dirty="0"/>
          </a:p>
        </p:txBody>
      </p:sp>
      <p:sp>
        <p:nvSpPr>
          <p:cNvPr id="5" name="Oval 4">
            <a:extLst>
              <a:ext uri="{FF2B5EF4-FFF2-40B4-BE49-F238E27FC236}">
                <a16:creationId xmlns:a16="http://schemas.microsoft.com/office/drawing/2014/main" id="{E83E8BE5-222F-FEB7-8288-EE6A7E8B0562}"/>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9" name="TextBox 58">
            <a:extLst>
              <a:ext uri="{FF2B5EF4-FFF2-40B4-BE49-F238E27FC236}">
                <a16:creationId xmlns:a16="http://schemas.microsoft.com/office/drawing/2014/main" id="{77EE4376-ED45-4D59-67B3-A11DECD1C4F5}"/>
              </a:ext>
            </a:extLst>
          </p:cNvPr>
          <p:cNvSpPr txBox="1"/>
          <p:nvPr/>
        </p:nvSpPr>
        <p:spPr>
          <a:xfrm rot="10800000" flipV="1">
            <a:off x="2222982" y="5677233"/>
            <a:ext cx="4712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Covered by VITA MSFT Enterprise Agreement</a:t>
            </a:r>
          </a:p>
        </p:txBody>
      </p:sp>
      <p:sp>
        <p:nvSpPr>
          <p:cNvPr id="52" name="Rectangle: Rounded Corners 51">
            <a:extLst>
              <a:ext uri="{FF2B5EF4-FFF2-40B4-BE49-F238E27FC236}">
                <a16:creationId xmlns:a16="http://schemas.microsoft.com/office/drawing/2014/main" id="{275569DF-C3DB-3318-DECB-23880B3B3359}"/>
              </a:ext>
            </a:extLst>
          </p:cNvPr>
          <p:cNvSpPr/>
          <p:nvPr/>
        </p:nvSpPr>
        <p:spPr>
          <a:xfrm>
            <a:off x="508210" y="2686394"/>
            <a:ext cx="1130280" cy="931334"/>
          </a:xfrm>
          <a:prstGeom prst="roundRect">
            <a:avLst/>
          </a:prstGeom>
          <a:solidFill>
            <a:srgbClr val="70AD47"/>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General Release</a:t>
            </a:r>
          </a:p>
        </p:txBody>
      </p:sp>
      <p:sp>
        <p:nvSpPr>
          <p:cNvPr id="49" name="Arrow: Right 48">
            <a:extLst>
              <a:ext uri="{FF2B5EF4-FFF2-40B4-BE49-F238E27FC236}">
                <a16:creationId xmlns:a16="http://schemas.microsoft.com/office/drawing/2014/main" id="{36A0B41A-CAF1-2C94-0049-27C13201AD8A}"/>
              </a:ext>
            </a:extLst>
          </p:cNvPr>
          <p:cNvSpPr/>
          <p:nvPr/>
        </p:nvSpPr>
        <p:spPr>
          <a:xfrm>
            <a:off x="1638491" y="2692475"/>
            <a:ext cx="2705744" cy="931335"/>
          </a:xfrm>
          <a:prstGeom prst="rightArrow">
            <a:avLst/>
          </a:prstGeom>
          <a:solidFill>
            <a:schemeClr val="bg2"/>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Mainstream Support</a:t>
            </a:r>
          </a:p>
        </p:txBody>
      </p:sp>
      <p:sp>
        <p:nvSpPr>
          <p:cNvPr id="77" name="TextBox 76">
            <a:extLst>
              <a:ext uri="{FF2B5EF4-FFF2-40B4-BE49-F238E27FC236}">
                <a16:creationId xmlns:a16="http://schemas.microsoft.com/office/drawing/2014/main" id="{BF3CE73B-6539-5BB7-28D5-732F6084F5D9}"/>
              </a:ext>
            </a:extLst>
          </p:cNvPr>
          <p:cNvSpPr txBox="1"/>
          <p:nvPr/>
        </p:nvSpPr>
        <p:spPr>
          <a:xfrm rot="19187303">
            <a:off x="1648661" y="1672336"/>
            <a:ext cx="2897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Server 2025 (COV release Q4)</a:t>
            </a:r>
          </a:p>
        </p:txBody>
      </p:sp>
      <p:sp>
        <p:nvSpPr>
          <p:cNvPr id="75" name="TextBox 74">
            <a:extLst>
              <a:ext uri="{FF2B5EF4-FFF2-40B4-BE49-F238E27FC236}">
                <a16:creationId xmlns:a16="http://schemas.microsoft.com/office/drawing/2014/main" id="{47AE8EDC-5BB2-6A1F-ECA0-05C87E5D5853}"/>
              </a:ext>
            </a:extLst>
          </p:cNvPr>
          <p:cNvSpPr txBox="1"/>
          <p:nvPr/>
        </p:nvSpPr>
        <p:spPr>
          <a:xfrm rot="19187303">
            <a:off x="2800346" y="1720271"/>
            <a:ext cx="2917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Server 2022 (</a:t>
            </a: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N</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79" name="TextBox 78">
            <a:extLst>
              <a:ext uri="{FF2B5EF4-FFF2-40B4-BE49-F238E27FC236}">
                <a16:creationId xmlns:a16="http://schemas.microsoft.com/office/drawing/2014/main" id="{58CC5DC0-8BCD-8578-BA20-96AEDC445E85}"/>
              </a:ext>
            </a:extLst>
          </p:cNvPr>
          <p:cNvSpPr txBox="1"/>
          <p:nvPr/>
        </p:nvSpPr>
        <p:spPr>
          <a:xfrm rot="19187303">
            <a:off x="3346475" y="1647262"/>
            <a:ext cx="2917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SQL Server 2022 (</a:t>
            </a:r>
            <a:r>
              <a:rPr kumimoji="0" lang="en-US" sz="1600" b="0" i="0" u="none" strike="noStrike" kern="1200" cap="none" spc="0" normalizeH="0" baseline="0" noProof="0" dirty="0">
                <a:ln>
                  <a:noFill/>
                </a:ln>
                <a:solidFill>
                  <a:srgbClr val="00B050"/>
                </a:solidFill>
                <a:effectLst/>
                <a:uLnTx/>
                <a:uFillTx/>
                <a:latin typeface="Calibri" panose="020F0502020204030204"/>
                <a:ea typeface="+mn-ea"/>
                <a:cs typeface="+mn-cs"/>
              </a:rPr>
              <a:t>N</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53" name="TextBox 52">
            <a:extLst>
              <a:ext uri="{FF2B5EF4-FFF2-40B4-BE49-F238E27FC236}">
                <a16:creationId xmlns:a16="http://schemas.microsoft.com/office/drawing/2014/main" id="{F1CF7829-4570-8B33-8DA5-5B9CA1E55C29}"/>
              </a:ext>
            </a:extLst>
          </p:cNvPr>
          <p:cNvSpPr txBox="1"/>
          <p:nvPr/>
        </p:nvSpPr>
        <p:spPr>
          <a:xfrm>
            <a:off x="1549572" y="3542510"/>
            <a:ext cx="261469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Features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Warranty Support</a:t>
            </a:r>
          </a:p>
        </p:txBody>
      </p:sp>
      <p:sp>
        <p:nvSpPr>
          <p:cNvPr id="50" name="Arrow: Right 49">
            <a:extLst>
              <a:ext uri="{FF2B5EF4-FFF2-40B4-BE49-F238E27FC236}">
                <a16:creationId xmlns:a16="http://schemas.microsoft.com/office/drawing/2014/main" id="{D282B4C0-F6CF-3C90-480A-147A9A10DE01}"/>
              </a:ext>
            </a:extLst>
          </p:cNvPr>
          <p:cNvSpPr/>
          <p:nvPr/>
        </p:nvSpPr>
        <p:spPr>
          <a:xfrm>
            <a:off x="4257494" y="2676625"/>
            <a:ext cx="3014133" cy="931334"/>
          </a:xfrm>
          <a:prstGeom prst="rightArrow">
            <a:avLst/>
          </a:prstGeom>
          <a:solidFill>
            <a:schemeClr val="bg2"/>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Extended Support</a:t>
            </a:r>
          </a:p>
        </p:txBody>
      </p:sp>
      <p:sp>
        <p:nvSpPr>
          <p:cNvPr id="74" name="TextBox 73">
            <a:extLst>
              <a:ext uri="{FF2B5EF4-FFF2-40B4-BE49-F238E27FC236}">
                <a16:creationId xmlns:a16="http://schemas.microsoft.com/office/drawing/2014/main" id="{77F06CCC-93A1-4393-432C-29F7B22F62AA}"/>
              </a:ext>
            </a:extLst>
          </p:cNvPr>
          <p:cNvSpPr txBox="1"/>
          <p:nvPr/>
        </p:nvSpPr>
        <p:spPr>
          <a:xfrm rot="19187303">
            <a:off x="4044066" y="1702167"/>
            <a:ext cx="2930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Calibri" panose="020F0502020204030204"/>
                <a:ea typeface="+mn-ea"/>
                <a:cs typeface="+mn-cs"/>
              </a:rPr>
              <a:t>Server 2019 (N-1)</a:t>
            </a:r>
          </a:p>
        </p:txBody>
      </p:sp>
      <p:sp>
        <p:nvSpPr>
          <p:cNvPr id="80" name="TextBox 79">
            <a:extLst>
              <a:ext uri="{FF2B5EF4-FFF2-40B4-BE49-F238E27FC236}">
                <a16:creationId xmlns:a16="http://schemas.microsoft.com/office/drawing/2014/main" id="{E127A4E6-B736-9047-499A-C0D856260F0B}"/>
              </a:ext>
            </a:extLst>
          </p:cNvPr>
          <p:cNvSpPr txBox="1"/>
          <p:nvPr/>
        </p:nvSpPr>
        <p:spPr>
          <a:xfrm rot="19187303">
            <a:off x="4493351" y="1759602"/>
            <a:ext cx="2930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SQL Server 2019 (N-1)</a:t>
            </a:r>
          </a:p>
        </p:txBody>
      </p:sp>
      <p:sp>
        <p:nvSpPr>
          <p:cNvPr id="66" name="TextBox 65">
            <a:extLst>
              <a:ext uri="{FF2B5EF4-FFF2-40B4-BE49-F238E27FC236}">
                <a16:creationId xmlns:a16="http://schemas.microsoft.com/office/drawing/2014/main" id="{208DF586-3E57-2979-236A-1BA1EB43C74B}"/>
              </a:ext>
            </a:extLst>
          </p:cNvPr>
          <p:cNvSpPr txBox="1"/>
          <p:nvPr/>
        </p:nvSpPr>
        <p:spPr>
          <a:xfrm rot="19187303">
            <a:off x="5447468" y="1679905"/>
            <a:ext cx="2872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Server 2016 (N-2)</a:t>
            </a:r>
          </a:p>
        </p:txBody>
      </p:sp>
      <p:sp>
        <p:nvSpPr>
          <p:cNvPr id="93" name="TextBox 92">
            <a:extLst>
              <a:ext uri="{FF2B5EF4-FFF2-40B4-BE49-F238E27FC236}">
                <a16:creationId xmlns:a16="http://schemas.microsoft.com/office/drawing/2014/main" id="{33EF217B-8208-1348-23B4-48A3D27AD29C}"/>
              </a:ext>
            </a:extLst>
          </p:cNvPr>
          <p:cNvSpPr txBox="1"/>
          <p:nvPr/>
        </p:nvSpPr>
        <p:spPr>
          <a:xfrm rot="19187303">
            <a:off x="5841291" y="1599646"/>
            <a:ext cx="32853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SQL Server 2016 (N-2)</a:t>
            </a:r>
          </a:p>
        </p:txBody>
      </p:sp>
      <p:sp>
        <p:nvSpPr>
          <p:cNvPr id="54" name="TextBox 53">
            <a:extLst>
              <a:ext uri="{FF2B5EF4-FFF2-40B4-BE49-F238E27FC236}">
                <a16:creationId xmlns:a16="http://schemas.microsoft.com/office/drawing/2014/main" id="{E60C94B5-DB48-8140-3FD3-11B672C10D5A}"/>
              </a:ext>
            </a:extLst>
          </p:cNvPr>
          <p:cNvSpPr txBox="1"/>
          <p:nvPr/>
        </p:nvSpPr>
        <p:spPr>
          <a:xfrm>
            <a:off x="4333804" y="3561611"/>
            <a:ext cx="256377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patching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KBA updates</a:t>
            </a:r>
          </a:p>
        </p:txBody>
      </p:sp>
      <p:sp>
        <p:nvSpPr>
          <p:cNvPr id="56" name="Rectangle: Rounded Corners 55">
            <a:extLst>
              <a:ext uri="{FF2B5EF4-FFF2-40B4-BE49-F238E27FC236}">
                <a16:creationId xmlns:a16="http://schemas.microsoft.com/office/drawing/2014/main" id="{BE5196B4-17BF-BAD5-596F-DA8520DE6536}"/>
              </a:ext>
            </a:extLst>
          </p:cNvPr>
          <p:cNvSpPr/>
          <p:nvPr/>
        </p:nvSpPr>
        <p:spPr>
          <a:xfrm>
            <a:off x="7220704" y="2660774"/>
            <a:ext cx="1130280" cy="931335"/>
          </a:xfrm>
          <a:prstGeom prst="roundRec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End of Service Life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EoSL</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1" name="Arrow: Right 50">
            <a:extLst>
              <a:ext uri="{FF2B5EF4-FFF2-40B4-BE49-F238E27FC236}">
                <a16:creationId xmlns:a16="http://schemas.microsoft.com/office/drawing/2014/main" id="{BA7DA7E3-2BCF-4ABC-48A7-2DEC7DDA2E8A}"/>
              </a:ext>
            </a:extLst>
          </p:cNvPr>
          <p:cNvSpPr/>
          <p:nvPr/>
        </p:nvSpPr>
        <p:spPr>
          <a:xfrm>
            <a:off x="8383992" y="2690736"/>
            <a:ext cx="1643353" cy="94019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Extended Security Updates</a:t>
            </a:r>
            <a:endPar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Calibri"/>
              <a:cs typeface="Calibri"/>
            </a:endParaRPr>
          </a:p>
        </p:txBody>
      </p:sp>
      <p:sp>
        <p:nvSpPr>
          <p:cNvPr id="63" name="TextBox 62">
            <a:extLst>
              <a:ext uri="{FF2B5EF4-FFF2-40B4-BE49-F238E27FC236}">
                <a16:creationId xmlns:a16="http://schemas.microsoft.com/office/drawing/2014/main" id="{6083EC01-4BCF-24EF-E9A5-ADE67F03C678}"/>
              </a:ext>
            </a:extLst>
          </p:cNvPr>
          <p:cNvSpPr txBox="1"/>
          <p:nvPr/>
        </p:nvSpPr>
        <p:spPr>
          <a:xfrm rot="19187303">
            <a:off x="8981340" y="1794742"/>
            <a:ext cx="2056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Server 2012 (N-3)</a:t>
            </a:r>
          </a:p>
        </p:txBody>
      </p:sp>
      <p:sp>
        <p:nvSpPr>
          <p:cNvPr id="57" name="TextBox 56">
            <a:extLst>
              <a:ext uri="{FF2B5EF4-FFF2-40B4-BE49-F238E27FC236}">
                <a16:creationId xmlns:a16="http://schemas.microsoft.com/office/drawing/2014/main" id="{1F117A59-CB39-8116-6A6D-26A67A9AC79F}"/>
              </a:ext>
            </a:extLst>
          </p:cNvPr>
          <p:cNvSpPr txBox="1"/>
          <p:nvPr/>
        </p:nvSpPr>
        <p:spPr>
          <a:xfrm>
            <a:off x="7985156" y="3669538"/>
            <a:ext cx="265563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3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Security patching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Critical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Informational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Paid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“Best effort” support</a:t>
            </a:r>
          </a:p>
        </p:txBody>
      </p:sp>
      <p:sp>
        <p:nvSpPr>
          <p:cNvPr id="55" name="Rectangle: Rounded Corners 54">
            <a:extLst>
              <a:ext uri="{FF2B5EF4-FFF2-40B4-BE49-F238E27FC236}">
                <a16:creationId xmlns:a16="http://schemas.microsoft.com/office/drawing/2014/main" id="{39180974-EAB8-AAED-9F03-84719E601AF2}"/>
              </a:ext>
            </a:extLst>
          </p:cNvPr>
          <p:cNvSpPr/>
          <p:nvPr/>
        </p:nvSpPr>
        <p:spPr>
          <a:xfrm>
            <a:off x="9929611" y="2688044"/>
            <a:ext cx="1497989" cy="935764"/>
          </a:xfrm>
          <a:prstGeom prst="round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End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Calibri" panose="020F0502020204030204"/>
                <a:ea typeface="+mn-ea"/>
                <a:cs typeface="+mn-cs"/>
              </a:rPr>
              <a:t>EoL</a:t>
            </a: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8" name="Right Brace 57">
            <a:extLst>
              <a:ext uri="{FF2B5EF4-FFF2-40B4-BE49-F238E27FC236}">
                <a16:creationId xmlns:a16="http://schemas.microsoft.com/office/drawing/2014/main" id="{C4465BE5-A080-43B8-48ED-A2D966E8654D}"/>
              </a:ext>
              <a:ext uri="{C183D7F6-B498-43B3-948B-1728B52AA6E4}">
                <adec:decorative xmlns:adec="http://schemas.microsoft.com/office/drawing/2017/decorative" val="1"/>
              </a:ext>
            </a:extLst>
          </p:cNvPr>
          <p:cNvSpPr/>
          <p:nvPr/>
        </p:nvSpPr>
        <p:spPr>
          <a:xfrm rot="5400000">
            <a:off x="3963346" y="2513422"/>
            <a:ext cx="765731" cy="5542661"/>
          </a:xfrm>
          <a:prstGeom prst="rightBrace">
            <a:avLst>
              <a:gd name="adj1" fmla="val 8333"/>
              <a:gd name="adj2" fmla="val 51296"/>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B2506DCB-3E1E-70A6-9AF8-A96F075313A3}"/>
              </a:ext>
            </a:extLst>
          </p:cNvPr>
          <p:cNvSpPr txBox="1"/>
          <p:nvPr/>
        </p:nvSpPr>
        <p:spPr>
          <a:xfrm rot="19200000">
            <a:off x="9842374" y="1921746"/>
            <a:ext cx="179351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4041"/>
                </a:solidFill>
                <a:effectLst/>
                <a:uLnTx/>
                <a:uFillTx/>
                <a:latin typeface="Calibri" panose="020F0502020204030204"/>
                <a:ea typeface="+mn-ea"/>
                <a:cs typeface="+mn-cs"/>
              </a:rPr>
              <a:t>SQL Server 2012 (N-3)</a:t>
            </a:r>
            <a:endParaRPr kumimoji="0" lang="en-US" sz="1800" b="1" i="0" u="none" strike="noStrike" kern="1200" cap="none" spc="0" normalizeH="0" baseline="0" noProof="0" dirty="0">
              <a:ln>
                <a:noFill/>
              </a:ln>
              <a:solidFill>
                <a:srgbClr val="414041"/>
              </a:solidFill>
              <a:effectLst/>
              <a:uLnTx/>
              <a:uFillTx/>
              <a:latin typeface="Calibri" panose="020F0502020204030204"/>
              <a:ea typeface="Calibri"/>
              <a:cs typeface="Calibri"/>
            </a:endParaRPr>
          </a:p>
        </p:txBody>
      </p:sp>
      <p:sp>
        <p:nvSpPr>
          <p:cNvPr id="69" name="TextBox 68">
            <a:extLst>
              <a:ext uri="{FF2B5EF4-FFF2-40B4-BE49-F238E27FC236}">
                <a16:creationId xmlns:a16="http://schemas.microsoft.com/office/drawing/2014/main" id="{6F4BDF9C-0656-3B49-32CB-C274B210D6EB}"/>
              </a:ext>
            </a:extLst>
          </p:cNvPr>
          <p:cNvSpPr txBox="1"/>
          <p:nvPr/>
        </p:nvSpPr>
        <p:spPr>
          <a:xfrm rot="19187303">
            <a:off x="10335215" y="2040736"/>
            <a:ext cx="1401852"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041"/>
                </a:solidFill>
                <a:effectLst/>
                <a:uLnTx/>
                <a:uFillTx/>
                <a:latin typeface="Calibri" panose="020F0502020204030204"/>
                <a:ea typeface="+mn-ea"/>
                <a:cs typeface="+mn-cs"/>
              </a:rPr>
              <a:t>SQL Server 2014 </a:t>
            </a:r>
          </a:p>
        </p:txBody>
      </p:sp>
      <p:sp>
        <p:nvSpPr>
          <p:cNvPr id="94" name="TextBox 93">
            <a:extLst>
              <a:ext uri="{FF2B5EF4-FFF2-40B4-BE49-F238E27FC236}">
                <a16:creationId xmlns:a16="http://schemas.microsoft.com/office/drawing/2014/main" id="{0B348923-E73F-2F7B-7D5E-BBD5477FE1F9}"/>
              </a:ext>
            </a:extLst>
          </p:cNvPr>
          <p:cNvSpPr txBox="1"/>
          <p:nvPr/>
        </p:nvSpPr>
        <p:spPr>
          <a:xfrm rot="19187303">
            <a:off x="10759664" y="2021630"/>
            <a:ext cx="1527608"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Server 2008 (N-4)</a:t>
            </a:r>
          </a:p>
        </p:txBody>
      </p:sp>
      <p:sp>
        <p:nvSpPr>
          <p:cNvPr id="76" name="TextBox 75">
            <a:extLst>
              <a:ext uri="{FF2B5EF4-FFF2-40B4-BE49-F238E27FC236}">
                <a16:creationId xmlns:a16="http://schemas.microsoft.com/office/drawing/2014/main" id="{9871DFC7-2BC4-FDB5-1C41-52BFE655EA22}"/>
              </a:ext>
            </a:extLst>
          </p:cNvPr>
          <p:cNvSpPr txBox="1"/>
          <p:nvPr/>
        </p:nvSpPr>
        <p:spPr>
          <a:xfrm>
            <a:off x="9984657" y="3669638"/>
            <a:ext cx="1865818" cy="92333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“Best Effort”</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cxnSp>
        <p:nvCxnSpPr>
          <p:cNvPr id="62" name="Straight Arrow Connector 61">
            <a:extLst>
              <a:ext uri="{FF2B5EF4-FFF2-40B4-BE49-F238E27FC236}">
                <a16:creationId xmlns:a16="http://schemas.microsoft.com/office/drawing/2014/main" id="{2D665EA5-46D7-D768-CC10-D9856B7B7179}"/>
              </a:ext>
              <a:ext uri="{C183D7F6-B498-43B3-948B-1728B52AA6E4}">
                <adec:decorative xmlns:adec="http://schemas.microsoft.com/office/drawing/2017/decorative" val="1"/>
              </a:ext>
            </a:extLst>
          </p:cNvPr>
          <p:cNvCxnSpPr>
            <a:cxnSpLocks/>
          </p:cNvCxnSpPr>
          <p:nvPr/>
        </p:nvCxnSpPr>
        <p:spPr>
          <a:xfrm flipH="1">
            <a:off x="9165015" y="1695547"/>
            <a:ext cx="1354929" cy="1197541"/>
          </a:xfrm>
          <a:prstGeom prst="straightConnector1">
            <a:avLst/>
          </a:prstGeom>
          <a:noFill/>
          <a:ln w="6350" cap="flat" cmpd="sng" algn="ctr">
            <a:solidFill>
              <a:srgbClr val="ED7D31"/>
            </a:solidFill>
            <a:prstDash val="solid"/>
            <a:miter lim="800000"/>
            <a:tailEnd type="triangle"/>
          </a:ln>
          <a:effectLst/>
        </p:spPr>
      </p:cxnSp>
      <p:cxnSp>
        <p:nvCxnSpPr>
          <p:cNvPr id="65" name="Straight Arrow Connector 64">
            <a:extLst>
              <a:ext uri="{FF2B5EF4-FFF2-40B4-BE49-F238E27FC236}">
                <a16:creationId xmlns:a16="http://schemas.microsoft.com/office/drawing/2014/main" id="{0F23EBC6-5E3C-568C-20D5-2496F1B5D469}"/>
              </a:ext>
              <a:ext uri="{C183D7F6-B498-43B3-948B-1728B52AA6E4}">
                <adec:decorative xmlns:adec="http://schemas.microsoft.com/office/drawing/2017/decorative" val="1"/>
              </a:ext>
            </a:extLst>
          </p:cNvPr>
          <p:cNvCxnSpPr>
            <a:cxnSpLocks/>
          </p:cNvCxnSpPr>
          <p:nvPr/>
        </p:nvCxnSpPr>
        <p:spPr>
          <a:xfrm flipH="1">
            <a:off x="10653714" y="1545326"/>
            <a:ext cx="1342950" cy="1126657"/>
          </a:xfrm>
          <a:prstGeom prst="straightConnector1">
            <a:avLst/>
          </a:prstGeom>
          <a:noFill/>
          <a:ln w="6350" cap="flat" cmpd="sng" algn="ctr">
            <a:solidFill>
              <a:srgbClr val="ED7D31"/>
            </a:solidFill>
            <a:prstDash val="solid"/>
            <a:miter lim="800000"/>
            <a:tailEnd type="triangle"/>
          </a:ln>
          <a:effectLst/>
        </p:spPr>
      </p:cxnSp>
      <p:cxnSp>
        <p:nvCxnSpPr>
          <p:cNvPr id="67" name="Straight Arrow Connector 66">
            <a:extLst>
              <a:ext uri="{FF2B5EF4-FFF2-40B4-BE49-F238E27FC236}">
                <a16:creationId xmlns:a16="http://schemas.microsoft.com/office/drawing/2014/main" id="{BBEE16AD-13A9-9E48-3D6C-43382DFED2A3}"/>
              </a:ext>
              <a:ext uri="{C183D7F6-B498-43B3-948B-1728B52AA6E4}">
                <adec:decorative xmlns:adec="http://schemas.microsoft.com/office/drawing/2017/decorative" val="1"/>
              </a:ext>
            </a:extLst>
          </p:cNvPr>
          <p:cNvCxnSpPr>
            <a:cxnSpLocks/>
          </p:cNvCxnSpPr>
          <p:nvPr/>
        </p:nvCxnSpPr>
        <p:spPr>
          <a:xfrm flipH="1">
            <a:off x="5987854" y="1188057"/>
            <a:ext cx="1979303" cy="1683208"/>
          </a:xfrm>
          <a:prstGeom prst="straightConnector1">
            <a:avLst/>
          </a:prstGeom>
          <a:noFill/>
          <a:ln w="6350" cap="flat" cmpd="sng" algn="ctr">
            <a:solidFill>
              <a:srgbClr val="ED7D31"/>
            </a:solidFill>
            <a:prstDash val="solid"/>
            <a:miter lim="800000"/>
            <a:tailEnd type="triangle"/>
          </a:ln>
          <a:effectLst/>
        </p:spPr>
      </p:cxnSp>
      <p:cxnSp>
        <p:nvCxnSpPr>
          <p:cNvPr id="68" name="Straight Arrow Connector 67">
            <a:extLst>
              <a:ext uri="{FF2B5EF4-FFF2-40B4-BE49-F238E27FC236}">
                <a16:creationId xmlns:a16="http://schemas.microsoft.com/office/drawing/2014/main" id="{45D01DA8-2DF3-4C83-2A61-1851691A040B}"/>
              </a:ext>
              <a:ext uri="{C183D7F6-B498-43B3-948B-1728B52AA6E4}">
                <adec:decorative xmlns:adec="http://schemas.microsoft.com/office/drawing/2017/decorative" val="1"/>
              </a:ext>
            </a:extLst>
          </p:cNvPr>
          <p:cNvCxnSpPr>
            <a:cxnSpLocks/>
          </p:cNvCxnSpPr>
          <p:nvPr/>
        </p:nvCxnSpPr>
        <p:spPr>
          <a:xfrm flipH="1">
            <a:off x="10152392" y="1492954"/>
            <a:ext cx="1375472" cy="1202586"/>
          </a:xfrm>
          <a:prstGeom prst="straightConnector1">
            <a:avLst/>
          </a:prstGeom>
          <a:noFill/>
          <a:ln w="6350" cap="flat" cmpd="sng" algn="ctr">
            <a:solidFill>
              <a:srgbClr val="ED7D31"/>
            </a:solidFill>
            <a:prstDash val="solid"/>
            <a:miter lim="800000"/>
            <a:tailEnd type="triangle"/>
          </a:ln>
          <a:effectLst/>
        </p:spPr>
      </p:cxnSp>
      <p:cxnSp>
        <p:nvCxnSpPr>
          <p:cNvPr id="70" name="Straight Arrow Connector 69">
            <a:extLst>
              <a:ext uri="{FF2B5EF4-FFF2-40B4-BE49-F238E27FC236}">
                <a16:creationId xmlns:a16="http://schemas.microsoft.com/office/drawing/2014/main" id="{5BD95674-26AA-3FCD-8B68-0A0BF99CDD1F}"/>
              </a:ext>
              <a:ext uri="{C183D7F6-B498-43B3-948B-1728B52AA6E4}">
                <adec:decorative xmlns:adec="http://schemas.microsoft.com/office/drawing/2017/decorative" val="1"/>
              </a:ext>
            </a:extLst>
          </p:cNvPr>
          <p:cNvCxnSpPr>
            <a:cxnSpLocks/>
          </p:cNvCxnSpPr>
          <p:nvPr/>
        </p:nvCxnSpPr>
        <p:spPr>
          <a:xfrm flipH="1">
            <a:off x="6518876" y="937707"/>
            <a:ext cx="2261405" cy="1919622"/>
          </a:xfrm>
          <a:prstGeom prst="straightConnector1">
            <a:avLst/>
          </a:prstGeom>
          <a:noFill/>
          <a:ln w="6350" cap="flat" cmpd="sng" algn="ctr">
            <a:solidFill>
              <a:srgbClr val="ED7D31"/>
            </a:solidFill>
            <a:prstDash val="solid"/>
            <a:miter lim="800000"/>
            <a:tailEnd type="triangle"/>
          </a:ln>
          <a:effectLst/>
        </p:spPr>
      </p:cxnSp>
      <p:cxnSp>
        <p:nvCxnSpPr>
          <p:cNvPr id="71" name="Straight Arrow Connector 70">
            <a:extLst>
              <a:ext uri="{FF2B5EF4-FFF2-40B4-BE49-F238E27FC236}">
                <a16:creationId xmlns:a16="http://schemas.microsoft.com/office/drawing/2014/main" id="{88DD83D5-8ED9-0A6B-E4DB-A6BB49FA661A}"/>
              </a:ext>
              <a:ext uri="{C183D7F6-B498-43B3-948B-1728B52AA6E4}">
                <adec:decorative xmlns:adec="http://schemas.microsoft.com/office/drawing/2017/decorative" val="1"/>
              </a:ext>
            </a:extLst>
          </p:cNvPr>
          <p:cNvCxnSpPr>
            <a:cxnSpLocks/>
          </p:cNvCxnSpPr>
          <p:nvPr/>
        </p:nvCxnSpPr>
        <p:spPr>
          <a:xfrm flipH="1">
            <a:off x="11103663" y="2049866"/>
            <a:ext cx="644672" cy="609578"/>
          </a:xfrm>
          <a:prstGeom prst="straightConnector1">
            <a:avLst/>
          </a:prstGeom>
          <a:noFill/>
          <a:ln w="6350" cap="flat" cmpd="sng" algn="ctr">
            <a:solidFill>
              <a:srgbClr val="ED7D31"/>
            </a:solidFill>
            <a:prstDash val="solid"/>
            <a:miter lim="800000"/>
            <a:tailEnd type="triangle"/>
          </a:ln>
          <a:effectLst/>
        </p:spPr>
      </p:cxnSp>
      <p:cxnSp>
        <p:nvCxnSpPr>
          <p:cNvPr id="72" name="Straight Arrow Connector 71">
            <a:extLst>
              <a:ext uri="{FF2B5EF4-FFF2-40B4-BE49-F238E27FC236}">
                <a16:creationId xmlns:a16="http://schemas.microsoft.com/office/drawing/2014/main" id="{4C7B259D-4D7C-23E0-BCB5-2EB59A5C2DEE}"/>
              </a:ext>
              <a:ext uri="{C183D7F6-B498-43B3-948B-1728B52AA6E4}">
                <adec:decorative xmlns:adec="http://schemas.microsoft.com/office/drawing/2017/decorative" val="1"/>
              </a:ext>
            </a:extLst>
          </p:cNvPr>
          <p:cNvCxnSpPr>
            <a:cxnSpLocks/>
          </p:cNvCxnSpPr>
          <p:nvPr/>
        </p:nvCxnSpPr>
        <p:spPr>
          <a:xfrm flipH="1">
            <a:off x="4689561" y="1122918"/>
            <a:ext cx="1923146" cy="1751757"/>
          </a:xfrm>
          <a:prstGeom prst="straightConnector1">
            <a:avLst/>
          </a:prstGeom>
          <a:noFill/>
          <a:ln w="6350" cap="flat" cmpd="sng" algn="ctr">
            <a:solidFill>
              <a:srgbClr val="ED7D31"/>
            </a:solidFill>
            <a:prstDash val="solid"/>
            <a:miter lim="800000"/>
            <a:tailEnd type="triangle"/>
          </a:ln>
          <a:effectLst/>
        </p:spPr>
      </p:cxnSp>
      <p:cxnSp>
        <p:nvCxnSpPr>
          <p:cNvPr id="73" name="Straight Arrow Connector 72">
            <a:extLst>
              <a:ext uri="{FF2B5EF4-FFF2-40B4-BE49-F238E27FC236}">
                <a16:creationId xmlns:a16="http://schemas.microsoft.com/office/drawing/2014/main" id="{14B0633C-5C99-D9C6-3E16-615AA6A2BF86}"/>
              </a:ext>
              <a:ext uri="{C183D7F6-B498-43B3-948B-1728B52AA6E4}">
                <adec:decorative xmlns:adec="http://schemas.microsoft.com/office/drawing/2017/decorative" val="1"/>
              </a:ext>
            </a:extLst>
          </p:cNvPr>
          <p:cNvCxnSpPr>
            <a:cxnSpLocks/>
          </p:cNvCxnSpPr>
          <p:nvPr/>
        </p:nvCxnSpPr>
        <p:spPr>
          <a:xfrm flipH="1">
            <a:off x="3279812" y="1262845"/>
            <a:ext cx="1936127" cy="1670408"/>
          </a:xfrm>
          <a:prstGeom prst="straightConnector1">
            <a:avLst/>
          </a:prstGeom>
          <a:noFill/>
          <a:ln w="6350" cap="flat" cmpd="sng" algn="ctr">
            <a:solidFill>
              <a:srgbClr val="ED7D31"/>
            </a:solidFill>
            <a:prstDash val="solid"/>
            <a:miter lim="800000"/>
            <a:tailEnd type="triangle"/>
          </a:ln>
          <a:effectLst/>
        </p:spPr>
      </p:cxnSp>
      <p:cxnSp>
        <p:nvCxnSpPr>
          <p:cNvPr id="78" name="Straight Arrow Connector 77">
            <a:extLst>
              <a:ext uri="{FF2B5EF4-FFF2-40B4-BE49-F238E27FC236}">
                <a16:creationId xmlns:a16="http://schemas.microsoft.com/office/drawing/2014/main" id="{B327F9C4-EE69-81CA-3A6A-2DD29B4ADBE0}"/>
              </a:ext>
              <a:ext uri="{C183D7F6-B498-43B3-948B-1728B52AA6E4}">
                <adec:decorative xmlns:adec="http://schemas.microsoft.com/office/drawing/2017/decorative" val="1"/>
              </a:ext>
            </a:extLst>
          </p:cNvPr>
          <p:cNvCxnSpPr>
            <a:cxnSpLocks/>
          </p:cNvCxnSpPr>
          <p:nvPr/>
        </p:nvCxnSpPr>
        <p:spPr>
          <a:xfrm flipH="1">
            <a:off x="2053897" y="1357221"/>
            <a:ext cx="1888598" cy="1557958"/>
          </a:xfrm>
          <a:prstGeom prst="straightConnector1">
            <a:avLst/>
          </a:prstGeom>
          <a:noFill/>
          <a:ln w="6350" cap="flat" cmpd="sng" algn="ctr">
            <a:solidFill>
              <a:srgbClr val="ED7D31"/>
            </a:solidFill>
            <a:prstDash val="solid"/>
            <a:miter lim="800000"/>
            <a:tailEnd type="triangle"/>
          </a:ln>
          <a:effectLst/>
        </p:spPr>
      </p:cxnSp>
      <p:cxnSp>
        <p:nvCxnSpPr>
          <p:cNvPr id="81" name="Straight Arrow Connector 80">
            <a:extLst>
              <a:ext uri="{FF2B5EF4-FFF2-40B4-BE49-F238E27FC236}">
                <a16:creationId xmlns:a16="http://schemas.microsoft.com/office/drawing/2014/main" id="{5EC2611B-1AE1-FD9A-8F02-42D9E1D47D46}"/>
              </a:ext>
              <a:ext uri="{C183D7F6-B498-43B3-948B-1728B52AA6E4}">
                <adec:decorative xmlns:adec="http://schemas.microsoft.com/office/drawing/2017/decorative" val="1"/>
              </a:ext>
            </a:extLst>
          </p:cNvPr>
          <p:cNvCxnSpPr>
            <a:cxnSpLocks/>
          </p:cNvCxnSpPr>
          <p:nvPr/>
        </p:nvCxnSpPr>
        <p:spPr>
          <a:xfrm flipH="1">
            <a:off x="5113333" y="1181627"/>
            <a:ext cx="1979303" cy="1683208"/>
          </a:xfrm>
          <a:prstGeom prst="straightConnector1">
            <a:avLst/>
          </a:prstGeom>
          <a:noFill/>
          <a:ln w="6350" cap="flat" cmpd="sng" algn="ctr">
            <a:solidFill>
              <a:srgbClr val="ED7D31"/>
            </a:solidFill>
            <a:prstDash val="solid"/>
            <a:miter lim="800000"/>
            <a:tailEnd type="triangle"/>
          </a:ln>
          <a:effectLst/>
        </p:spPr>
      </p:cxnSp>
      <p:cxnSp>
        <p:nvCxnSpPr>
          <p:cNvPr id="82" name="Straight Arrow Connector 81">
            <a:extLst>
              <a:ext uri="{FF2B5EF4-FFF2-40B4-BE49-F238E27FC236}">
                <a16:creationId xmlns:a16="http://schemas.microsoft.com/office/drawing/2014/main" id="{49F10856-5B64-2D85-F39F-152F6A3CB074}"/>
              </a:ext>
              <a:ext uri="{C183D7F6-B498-43B3-948B-1728B52AA6E4}">
                <adec:decorative xmlns:adec="http://schemas.microsoft.com/office/drawing/2017/decorative" val="1"/>
              </a:ext>
            </a:extLst>
          </p:cNvPr>
          <p:cNvCxnSpPr>
            <a:cxnSpLocks/>
          </p:cNvCxnSpPr>
          <p:nvPr/>
        </p:nvCxnSpPr>
        <p:spPr>
          <a:xfrm flipH="1">
            <a:off x="3752416" y="1211833"/>
            <a:ext cx="2024537" cy="1691434"/>
          </a:xfrm>
          <a:prstGeom prst="straightConnector1">
            <a:avLst/>
          </a:prstGeom>
          <a:noFill/>
          <a:ln w="6350" cap="flat" cmpd="sng" algn="ctr">
            <a:solidFill>
              <a:srgbClr val="ED7D31"/>
            </a:solidFill>
            <a:prstDash val="solid"/>
            <a:miter lim="800000"/>
            <a:tailEnd type="triangle"/>
          </a:ln>
          <a:effectLst/>
        </p:spPr>
      </p:cxnSp>
      <p:sp>
        <p:nvSpPr>
          <p:cNvPr id="83" name="Rectangle 82">
            <a:extLst>
              <a:ext uri="{FF2B5EF4-FFF2-40B4-BE49-F238E27FC236}">
                <a16:creationId xmlns:a16="http://schemas.microsoft.com/office/drawing/2014/main" id="{0D9F2D82-F790-2A52-0611-5C6EDD4E7658}"/>
              </a:ext>
              <a:ext uri="{C183D7F6-B498-43B3-948B-1728B52AA6E4}">
                <adec:decorative xmlns:adec="http://schemas.microsoft.com/office/drawing/2017/decorative" val="1"/>
              </a:ext>
            </a:extLst>
          </p:cNvPr>
          <p:cNvSpPr/>
          <p:nvPr/>
        </p:nvSpPr>
        <p:spPr>
          <a:xfrm>
            <a:off x="508210" y="937707"/>
            <a:ext cx="231277" cy="274126"/>
          </a:xfrm>
          <a:prstGeom prst="rect">
            <a:avLst/>
          </a:prstGeom>
          <a:solidFill>
            <a:srgbClr val="00B05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76E2E8DD-26C0-2900-DE7D-10F56B6B553C}"/>
              </a:ext>
              <a:ext uri="{C183D7F6-B498-43B3-948B-1728B52AA6E4}">
                <adec:decorative xmlns:adec="http://schemas.microsoft.com/office/drawing/2017/decorative" val="1"/>
              </a:ext>
            </a:extLst>
          </p:cNvPr>
          <p:cNvSpPr/>
          <p:nvPr/>
        </p:nvSpPr>
        <p:spPr>
          <a:xfrm>
            <a:off x="517042" y="1600830"/>
            <a:ext cx="231277" cy="274126"/>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Text Placeholder 1">
            <a:extLst>
              <a:ext uri="{FF2B5EF4-FFF2-40B4-BE49-F238E27FC236}">
                <a16:creationId xmlns:a16="http://schemas.microsoft.com/office/drawing/2014/main" id="{C77E626D-6FD7-CB46-A9A4-6BCD6750CEEE}"/>
              </a:ext>
              <a:ext uri="{C183D7F6-B498-43B3-948B-1728B52AA6E4}">
                <adec:decorative xmlns:adec="http://schemas.microsoft.com/office/drawing/2017/decorative" val="1"/>
              </a:ext>
            </a:extLst>
          </p:cNvPr>
          <p:cNvSpPr txBox="1">
            <a:spLocks/>
          </p:cNvSpPr>
          <p:nvPr/>
        </p:nvSpPr>
        <p:spPr>
          <a:xfrm>
            <a:off x="787686" y="1491188"/>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Prohibited</a:t>
            </a:r>
          </a:p>
        </p:txBody>
      </p:sp>
      <p:sp>
        <p:nvSpPr>
          <p:cNvPr id="86" name="Text Placeholder 1">
            <a:extLst>
              <a:ext uri="{FF2B5EF4-FFF2-40B4-BE49-F238E27FC236}">
                <a16:creationId xmlns:a16="http://schemas.microsoft.com/office/drawing/2014/main" id="{4C00C804-13E2-A24C-9013-D42FDD607AFE}"/>
              </a:ext>
              <a:ext uri="{C183D7F6-B498-43B3-948B-1728B52AA6E4}">
                <adec:decorative xmlns:adec="http://schemas.microsoft.com/office/drawing/2017/decorative" val="1"/>
              </a:ext>
            </a:extLst>
          </p:cNvPr>
          <p:cNvSpPr txBox="1">
            <a:spLocks/>
          </p:cNvSpPr>
          <p:nvPr/>
        </p:nvSpPr>
        <p:spPr>
          <a:xfrm>
            <a:off x="797837" y="842926"/>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Approved</a:t>
            </a:r>
          </a:p>
        </p:txBody>
      </p:sp>
      <p:sp>
        <p:nvSpPr>
          <p:cNvPr id="87" name="Rectangle 86">
            <a:extLst>
              <a:ext uri="{FF2B5EF4-FFF2-40B4-BE49-F238E27FC236}">
                <a16:creationId xmlns:a16="http://schemas.microsoft.com/office/drawing/2014/main" id="{9C216501-350B-D174-3F61-17EE1E91DA41}"/>
              </a:ext>
              <a:ext uri="{C183D7F6-B498-43B3-948B-1728B52AA6E4}">
                <adec:decorative xmlns:adec="http://schemas.microsoft.com/office/drawing/2017/decorative" val="1"/>
              </a:ext>
            </a:extLst>
          </p:cNvPr>
          <p:cNvSpPr/>
          <p:nvPr/>
        </p:nvSpPr>
        <p:spPr>
          <a:xfrm>
            <a:off x="515364" y="1978214"/>
            <a:ext cx="231277" cy="274126"/>
          </a:xfrm>
          <a:prstGeom prst="rect">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Text Placeholder 1">
            <a:extLst>
              <a:ext uri="{FF2B5EF4-FFF2-40B4-BE49-F238E27FC236}">
                <a16:creationId xmlns:a16="http://schemas.microsoft.com/office/drawing/2014/main" id="{7D857B85-E9DE-E9F2-ECC2-17C79038F28F}"/>
              </a:ext>
              <a:ext uri="{C183D7F6-B498-43B3-948B-1728B52AA6E4}">
                <adec:decorative xmlns:adec="http://schemas.microsoft.com/office/drawing/2017/decorative" val="1"/>
              </a:ext>
            </a:extLst>
          </p:cNvPr>
          <p:cNvSpPr txBox="1">
            <a:spLocks/>
          </p:cNvSpPr>
          <p:nvPr/>
        </p:nvSpPr>
        <p:spPr>
          <a:xfrm>
            <a:off x="784060" y="1815204"/>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End of Support</a:t>
            </a:r>
          </a:p>
        </p:txBody>
      </p:sp>
      <p:sp>
        <p:nvSpPr>
          <p:cNvPr id="89" name="Rectangle 88">
            <a:extLst>
              <a:ext uri="{FF2B5EF4-FFF2-40B4-BE49-F238E27FC236}">
                <a16:creationId xmlns:a16="http://schemas.microsoft.com/office/drawing/2014/main" id="{F5DA2E72-10A0-B975-E234-6BAB8C084A10}"/>
              </a:ext>
              <a:ext uri="{C183D7F6-B498-43B3-948B-1728B52AA6E4}">
                <adec:decorative xmlns:adec="http://schemas.microsoft.com/office/drawing/2017/decorative" val="1"/>
              </a:ext>
            </a:extLst>
          </p:cNvPr>
          <p:cNvSpPr/>
          <p:nvPr/>
        </p:nvSpPr>
        <p:spPr>
          <a:xfrm>
            <a:off x="514684" y="1272238"/>
            <a:ext cx="231277" cy="274126"/>
          </a:xfrm>
          <a:prstGeom prst="rect">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Text Placeholder 1">
            <a:extLst>
              <a:ext uri="{FF2B5EF4-FFF2-40B4-BE49-F238E27FC236}">
                <a16:creationId xmlns:a16="http://schemas.microsoft.com/office/drawing/2014/main" id="{10895B53-1F3B-F70D-E0BA-0B7F0B5B0C9F}"/>
              </a:ext>
              <a:ext uri="{C183D7F6-B498-43B3-948B-1728B52AA6E4}">
                <adec:decorative xmlns:adec="http://schemas.microsoft.com/office/drawing/2017/decorative" val="1"/>
              </a:ext>
            </a:extLst>
          </p:cNvPr>
          <p:cNvSpPr txBox="1">
            <a:spLocks/>
          </p:cNvSpPr>
          <p:nvPr/>
        </p:nvSpPr>
        <p:spPr>
          <a:xfrm>
            <a:off x="811583" y="1169466"/>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Divest</a:t>
            </a:r>
          </a:p>
        </p:txBody>
      </p:sp>
      <p:sp>
        <p:nvSpPr>
          <p:cNvPr id="97" name="Right Brace 96">
            <a:extLst>
              <a:ext uri="{FF2B5EF4-FFF2-40B4-BE49-F238E27FC236}">
                <a16:creationId xmlns:a16="http://schemas.microsoft.com/office/drawing/2014/main" id="{39C6FDE6-87A5-7580-0D57-C609C3954847}"/>
              </a:ext>
              <a:ext uri="{C183D7F6-B498-43B3-948B-1728B52AA6E4}">
                <adec:decorative xmlns:adec="http://schemas.microsoft.com/office/drawing/2017/decorative" val="1"/>
              </a:ext>
            </a:extLst>
          </p:cNvPr>
          <p:cNvSpPr/>
          <p:nvPr/>
        </p:nvSpPr>
        <p:spPr>
          <a:xfrm rot="5400000">
            <a:off x="8630990" y="4250303"/>
            <a:ext cx="790129" cy="2210961"/>
          </a:xfrm>
          <a:prstGeom prst="rightBrace">
            <a:avLst>
              <a:gd name="adj1" fmla="val 8333"/>
              <a:gd name="adj2" fmla="val 51854"/>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98C6C315-A691-A53A-DE82-743578C3530C}"/>
              </a:ext>
            </a:extLst>
          </p:cNvPr>
          <p:cNvSpPr txBox="1"/>
          <p:nvPr/>
        </p:nvSpPr>
        <p:spPr>
          <a:xfrm rot="10800000" flipV="1">
            <a:off x="7589021" y="5749265"/>
            <a:ext cx="2661360" cy="369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Purchased ESU Licensing</a:t>
            </a:r>
          </a:p>
        </p:txBody>
      </p:sp>
    </p:spTree>
    <p:extLst>
      <p:ext uri="{BB962C8B-B14F-4D97-AF65-F5344CB8AC3E}">
        <p14:creationId xmlns:p14="http://schemas.microsoft.com/office/powerpoint/2010/main" val="897005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sz="4800"/>
              <a:t>COVITS</a:t>
            </a:r>
          </a:p>
        </p:txBody>
      </p:sp>
      <p:pic>
        <p:nvPicPr>
          <p:cNvPr id="5" name="Content Placeholder 4" descr="COVITS 2025 logo with VA Capital building and blue sky.">
            <a:extLst>
              <a:ext uri="{FF2B5EF4-FFF2-40B4-BE49-F238E27FC236}">
                <a16:creationId xmlns:a16="http://schemas.microsoft.com/office/drawing/2014/main" id="{2D587FAB-4785-B89C-CEFF-C4D0CE773077}"/>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084856" y="1654306"/>
            <a:ext cx="9652000" cy="3261781"/>
          </a:xfrm>
        </p:spPr>
      </p:pic>
      <p:sp>
        <p:nvSpPr>
          <p:cNvPr id="8" name="TextBox 7">
            <a:extLst>
              <a:ext uri="{FF2B5EF4-FFF2-40B4-BE49-F238E27FC236}">
                <a16:creationId xmlns:a16="http://schemas.microsoft.com/office/drawing/2014/main" id="{393030E1-2F51-3571-678B-4FD2C191FB31}"/>
              </a:ext>
            </a:extLst>
          </p:cNvPr>
          <p:cNvSpPr txBox="1"/>
          <p:nvPr/>
        </p:nvSpPr>
        <p:spPr>
          <a:xfrm>
            <a:off x="1641513" y="5396756"/>
            <a:ext cx="4784993" cy="523220"/>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hlinkClick r:id="rId3"/>
              </a:rPr>
              <a:t>To register</a:t>
            </a:r>
            <a:endParaRPr lang="en-US" sz="28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0810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6779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September 18, 2025,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sp>
        <p:nvSpPr>
          <p:cNvPr id="11" name="Rectangle 10">
            <a:extLst>
              <a:ext uri="{FF2B5EF4-FFF2-40B4-BE49-F238E27FC236}">
                <a16:creationId xmlns:a16="http://schemas.microsoft.com/office/drawing/2014/main" id="{170CA0AD-3A83-7EC2-3400-C9F9DEFDBC91}"/>
              </a:ext>
            </a:extLst>
          </p:cNvPr>
          <p:cNvSpPr/>
          <p:nvPr/>
        </p:nvSpPr>
        <p:spPr>
          <a:xfrm>
            <a:off x="211283" y="1083272"/>
            <a:ext cx="11777516" cy="4988547"/>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kumimoji="0" lang="en-US" sz="1400" b="0" i="0" u="none" strike="noStrike" kern="1200" cap="none" spc="0" normalizeH="0" baseline="0" noProof="0">
                <a:ln>
                  <a:noFill/>
                </a:ln>
                <a:solidFill>
                  <a:prstClr val="black"/>
                </a:solidFill>
                <a:effectLst/>
                <a:uLnTx/>
                <a:uFillTx/>
                <a:latin typeface="Roboto"/>
                <a:ea typeface="Roboto"/>
                <a:cs typeface="Roboto"/>
                <a:hlinkClick r:id="rId3"/>
              </a:rPr>
              <a:t>https://covaconf.webex.com/weblink/register/r356265cb4b5d84cfa98903fb0adb74f2</a:t>
            </a:r>
            <a:r>
              <a:rPr kumimoji="0" lang="en-US" sz="1400" b="0" i="0" u="none" strike="noStrike" kern="1200" cap="none" spc="0" normalizeH="0" baseline="0" noProof="0">
                <a:ln>
                  <a:noFill/>
                </a:ln>
                <a:solidFill>
                  <a:prstClr val="black"/>
                </a:solidFill>
                <a:effectLst/>
                <a:uLnTx/>
                <a:uFillTx/>
                <a:latin typeface="Roboto"/>
                <a:ea typeface="Roboto"/>
                <a:cs typeface="Roboto"/>
              </a:rPr>
              <a:t>  </a:t>
            </a: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September 24, 2025</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September 24, from 9am to 4pm, registration closes Sept 17</a:t>
            </a:r>
            <a:r>
              <a:rPr kumimoji="0" lang="en-US" sz="3300" b="1" i="0" u="none" strike="noStrike" kern="1200" cap="none" spc="0" normalizeH="0" baseline="30000" noProof="0">
                <a:ln>
                  <a:noFill/>
                </a:ln>
                <a:solidFill>
                  <a:srgbClr val="414042"/>
                </a:solidFill>
                <a:effectLst/>
                <a:uLnTx/>
                <a:uFillTx/>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Beaufont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B239-4ED5-D523-1CA6-D7E8216AED9D}"/>
              </a:ext>
            </a:extLst>
          </p:cNvPr>
          <p:cNvSpPr>
            <a:spLocks noGrp="1"/>
          </p:cNvSpPr>
          <p:nvPr>
            <p:ph type="title"/>
          </p:nvPr>
        </p:nvSpPr>
        <p:spPr>
          <a:xfrm>
            <a:off x="400049" y="191675"/>
            <a:ext cx="11391901" cy="1179925"/>
          </a:xfrm>
        </p:spPr>
        <p:txBody>
          <a:bodyPr/>
          <a:lstStyle/>
          <a:p>
            <a:r>
              <a:rPr lang="en-US" sz="3600" dirty="0">
                <a:solidFill>
                  <a:srgbClr val="005E6E"/>
                </a:solidFill>
                <a:latin typeface="Rajdhani"/>
                <a:ea typeface="Roboto"/>
              </a:rPr>
              <a:t>The October 1, 2025 ISOAG Meeting will be In-Person</a:t>
            </a:r>
            <a:br>
              <a:rPr lang="en-US" sz="3600" dirty="0">
                <a:solidFill>
                  <a:srgbClr val="005E6E"/>
                </a:solidFill>
                <a:latin typeface="Rajdhani"/>
                <a:ea typeface="Roboto"/>
              </a:rPr>
            </a:br>
            <a:r>
              <a:rPr lang="en-US" sz="3600" dirty="0">
                <a:solidFill>
                  <a:srgbClr val="005E6E"/>
                </a:solidFill>
                <a:latin typeface="Rajdhani"/>
                <a:ea typeface="Roboto"/>
              </a:rPr>
              <a:t>(and virtual)</a:t>
            </a:r>
            <a:endParaRPr lang="en-US" sz="3600" dirty="0"/>
          </a:p>
        </p:txBody>
      </p:sp>
      <p:sp>
        <p:nvSpPr>
          <p:cNvPr id="4" name="Text Placeholder 3">
            <a:extLst>
              <a:ext uri="{FF2B5EF4-FFF2-40B4-BE49-F238E27FC236}">
                <a16:creationId xmlns:a16="http://schemas.microsoft.com/office/drawing/2014/main" id="{8E3CC43B-C565-E290-1488-ED2F2D6A7E35}"/>
              </a:ext>
            </a:extLst>
          </p:cNvPr>
          <p:cNvSpPr>
            <a:spLocks noGrp="1"/>
          </p:cNvSpPr>
          <p:nvPr>
            <p:ph type="body" sz="quarter" idx="14"/>
          </p:nvPr>
        </p:nvSpPr>
        <p:spPr/>
        <p:txBody>
          <a:bodyPr/>
          <a:lstStyle/>
          <a:p>
            <a:r>
              <a:rPr lang="en-US"/>
              <a:t>Location: Reynolds Community College</a:t>
            </a:r>
          </a:p>
          <a:p>
            <a:r>
              <a:rPr lang="en-US"/>
              <a:t>Time: 1-4 pm</a:t>
            </a:r>
          </a:p>
        </p:txBody>
      </p:sp>
      <p:pic>
        <p:nvPicPr>
          <p:cNvPr id="5" name="Picture 4" descr="Red box with Reynolds community college logo and address on Parham Road">
            <a:extLst>
              <a:ext uri="{FF2B5EF4-FFF2-40B4-BE49-F238E27FC236}">
                <a16:creationId xmlns:a16="http://schemas.microsoft.com/office/drawing/2014/main" id="{59FA0FBB-197B-4879-C0FE-ADCD01C8B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2723920"/>
            <a:ext cx="3875720" cy="2762480"/>
          </a:xfrm>
          <a:prstGeom prst="rect">
            <a:avLst/>
          </a:prstGeom>
        </p:spPr>
      </p:pic>
      <p:sp>
        <p:nvSpPr>
          <p:cNvPr id="7" name="TextBox 6">
            <a:extLst>
              <a:ext uri="{FF2B5EF4-FFF2-40B4-BE49-F238E27FC236}">
                <a16:creationId xmlns:a16="http://schemas.microsoft.com/office/drawing/2014/main" id="{6EAE2B29-3B44-B01C-645D-500BFC17AFAB}"/>
              </a:ext>
            </a:extLst>
          </p:cNvPr>
          <p:cNvSpPr txBox="1"/>
          <p:nvPr/>
        </p:nvSpPr>
        <p:spPr>
          <a:xfrm>
            <a:off x="5369040" y="1928817"/>
            <a:ext cx="6097836" cy="36625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920075"/>
                </a:solidFill>
                <a:effectLst/>
                <a:uLnTx/>
                <a:uFillTx/>
                <a:latin typeface="Roboto"/>
                <a:ea typeface="Roboto"/>
                <a:cs typeface="+mn-cs"/>
              </a:rPr>
              <a:t>Please remember that in-person attendance is mandatory for primary, in-scope ISOs to maintain credentials</a:t>
            </a:r>
            <a:r>
              <a:rPr lang="en-US" sz="2900" b="1">
                <a:solidFill>
                  <a:srgbClr val="920075"/>
                </a:solidFill>
                <a:latin typeface="Roboto"/>
                <a:ea typeface="Roboto"/>
              </a:rPr>
              <a:t>.</a:t>
            </a:r>
            <a:r>
              <a:rPr kumimoji="0" lang="en-US" sz="2900" b="1" i="0" u="none" strike="noStrike" kern="1200" cap="none" spc="0" normalizeH="0" baseline="0" noProof="0">
                <a:ln>
                  <a:noFill/>
                </a:ln>
                <a:solidFill>
                  <a:srgbClr val="920075"/>
                </a:solidFill>
                <a:effectLst/>
                <a:uLnTx/>
                <a:uFillTx/>
                <a:latin typeface="Roboto"/>
                <a:ea typeface="Roboto"/>
                <a:cs typeface="+mn-cs"/>
              </a:rPr>
              <a:t> If one is unable to attend, you must let CSRM know and email who the designated person to come in that place is by September 17. </a:t>
            </a:r>
            <a:endParaRPr kumimoji="0" lang="en-US" sz="2900" b="1" i="0" u="none" strike="noStrike" kern="1200" cap="none" spc="0" normalizeH="0" baseline="0" noProof="0">
              <a:ln>
                <a:noFill/>
              </a:ln>
              <a:solidFill>
                <a:srgbClr val="92007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835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38943" y="2576825"/>
            <a:ext cx="5054686" cy="1914041"/>
          </a:xfrm>
          <a:prstGeom prst="rect">
            <a:avLst/>
          </a:prstGeom>
        </p:spPr>
      </p:pic>
    </p:spTree>
    <p:extLst>
      <p:ext uri="{BB962C8B-B14F-4D97-AF65-F5344CB8AC3E}">
        <p14:creationId xmlns:p14="http://schemas.microsoft.com/office/powerpoint/2010/main" val="306731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8AAFC-24FE-1EAB-10B8-BD17E306F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DDC02-C0A0-A969-25CF-7D0C3CD60DBC}"/>
              </a:ext>
            </a:extLst>
          </p:cNvPr>
          <p:cNvSpPr>
            <a:spLocks noGrp="1"/>
          </p:cNvSpPr>
          <p:nvPr>
            <p:ph type="title"/>
          </p:nvPr>
        </p:nvSpPr>
        <p:spPr>
          <a:xfrm>
            <a:off x="739487" y="448544"/>
            <a:ext cx="10935726" cy="543200"/>
          </a:xfrm>
        </p:spPr>
        <p:txBody>
          <a:bodyPr/>
          <a:lstStyle/>
          <a:p>
            <a:r>
              <a:rPr lang="en-US" sz="2800" dirty="0">
                <a:latin typeface="Roboto"/>
                <a:ea typeface="Roboto"/>
                <a:cs typeface="Roboto"/>
              </a:rPr>
              <a:t>VITA Enterprise Architecture Roadmap &amp; Linux Support Durations</a:t>
            </a:r>
            <a:br>
              <a:rPr lang="en-US" dirty="0"/>
            </a:br>
            <a:endParaRPr lang="en-US" dirty="0"/>
          </a:p>
        </p:txBody>
      </p:sp>
      <p:sp>
        <p:nvSpPr>
          <p:cNvPr id="5" name="Oval 4">
            <a:extLst>
              <a:ext uri="{FF2B5EF4-FFF2-40B4-BE49-F238E27FC236}">
                <a16:creationId xmlns:a16="http://schemas.microsoft.com/office/drawing/2014/main" id="{B893D6A4-3BE6-4B3D-3C83-2F2C801996BF}"/>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9" name="TextBox 58">
            <a:extLst>
              <a:ext uri="{FF2B5EF4-FFF2-40B4-BE49-F238E27FC236}">
                <a16:creationId xmlns:a16="http://schemas.microsoft.com/office/drawing/2014/main" id="{F585DFF2-D9E8-3782-9C5D-614A07A4C409}"/>
              </a:ext>
            </a:extLst>
          </p:cNvPr>
          <p:cNvSpPr txBox="1"/>
          <p:nvPr/>
        </p:nvSpPr>
        <p:spPr>
          <a:xfrm rot="10800000" flipV="1">
            <a:off x="2222982" y="5677233"/>
            <a:ext cx="471232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Covered by Supplier Service Agreement</a:t>
            </a:r>
          </a:p>
        </p:txBody>
      </p:sp>
      <p:sp>
        <p:nvSpPr>
          <p:cNvPr id="52" name="Rectangle: Rounded Corners 51">
            <a:extLst>
              <a:ext uri="{FF2B5EF4-FFF2-40B4-BE49-F238E27FC236}">
                <a16:creationId xmlns:a16="http://schemas.microsoft.com/office/drawing/2014/main" id="{3BAAB53A-D203-9A0C-6595-2BF0F68E6DFB}"/>
              </a:ext>
            </a:extLst>
          </p:cNvPr>
          <p:cNvSpPr/>
          <p:nvPr/>
        </p:nvSpPr>
        <p:spPr>
          <a:xfrm>
            <a:off x="508210" y="2686394"/>
            <a:ext cx="1130280" cy="931334"/>
          </a:xfrm>
          <a:prstGeom prst="roundRect">
            <a:avLst/>
          </a:prstGeom>
          <a:solidFill>
            <a:srgbClr val="70AD47"/>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General Release</a:t>
            </a:r>
          </a:p>
        </p:txBody>
      </p:sp>
      <p:sp>
        <p:nvSpPr>
          <p:cNvPr id="49" name="Arrow: Right 48">
            <a:extLst>
              <a:ext uri="{FF2B5EF4-FFF2-40B4-BE49-F238E27FC236}">
                <a16:creationId xmlns:a16="http://schemas.microsoft.com/office/drawing/2014/main" id="{064311E5-1450-AC40-EB26-A4C14BF99C0E}"/>
              </a:ext>
            </a:extLst>
          </p:cNvPr>
          <p:cNvSpPr/>
          <p:nvPr/>
        </p:nvSpPr>
        <p:spPr>
          <a:xfrm>
            <a:off x="1638491" y="2692475"/>
            <a:ext cx="2705744" cy="931335"/>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Full Support</a:t>
            </a:r>
          </a:p>
        </p:txBody>
      </p:sp>
      <p:sp>
        <p:nvSpPr>
          <p:cNvPr id="53" name="TextBox 52">
            <a:extLst>
              <a:ext uri="{FF2B5EF4-FFF2-40B4-BE49-F238E27FC236}">
                <a16:creationId xmlns:a16="http://schemas.microsoft.com/office/drawing/2014/main" id="{9DF1B9BC-F589-1AD7-6F6F-DB704C82B4B3}"/>
              </a:ext>
            </a:extLst>
          </p:cNvPr>
          <p:cNvSpPr txBox="1"/>
          <p:nvPr/>
        </p:nvSpPr>
        <p:spPr>
          <a:xfrm>
            <a:off x="1549572" y="3542510"/>
            <a:ext cx="261469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patching-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Features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Warranty Support</a:t>
            </a:r>
          </a:p>
        </p:txBody>
      </p:sp>
      <p:sp>
        <p:nvSpPr>
          <p:cNvPr id="4" name="TextBox 3">
            <a:extLst>
              <a:ext uri="{FF2B5EF4-FFF2-40B4-BE49-F238E27FC236}">
                <a16:creationId xmlns:a16="http://schemas.microsoft.com/office/drawing/2014/main" id="{D926440A-626A-FD39-F9E6-05EA123C9D51}"/>
              </a:ext>
            </a:extLst>
          </p:cNvPr>
          <p:cNvSpPr txBox="1"/>
          <p:nvPr/>
        </p:nvSpPr>
        <p:spPr>
          <a:xfrm rot="19200000">
            <a:off x="1407176" y="1542463"/>
            <a:ext cx="3285370"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RHEL / Oracle Linux 10.0 Branch</a:t>
            </a:r>
            <a:endParaRPr kumimoji="0" lang="en-US" sz="1800" b="0" i="0"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93" name="TextBox 92">
            <a:extLst>
              <a:ext uri="{FF2B5EF4-FFF2-40B4-BE49-F238E27FC236}">
                <a16:creationId xmlns:a16="http://schemas.microsoft.com/office/drawing/2014/main" id="{54D1F0D0-0B65-50D3-CC2B-FC8E9D18F9D8}"/>
              </a:ext>
            </a:extLst>
          </p:cNvPr>
          <p:cNvSpPr txBox="1"/>
          <p:nvPr/>
        </p:nvSpPr>
        <p:spPr>
          <a:xfrm rot="19187303">
            <a:off x="3163406" y="1520692"/>
            <a:ext cx="3285370"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RHEL / Oracle Linux 9.6  Branch</a:t>
            </a:r>
            <a:endParaRPr kumimoji="0" lang="en-US" sz="1800" b="0" i="0" u="none" strike="noStrike" kern="1200" cap="none" spc="0" normalizeH="0" baseline="0" noProof="0" dirty="0">
              <a:ln>
                <a:noFill/>
              </a:ln>
              <a:solidFill>
                <a:srgbClr val="00B050"/>
              </a:solidFill>
              <a:effectLst/>
              <a:uLnTx/>
              <a:uFillTx/>
              <a:latin typeface="Aptos" panose="02110004020202020204"/>
              <a:ea typeface="+mn-ea"/>
              <a:cs typeface="+mn-cs"/>
            </a:endParaRPr>
          </a:p>
        </p:txBody>
      </p:sp>
      <p:sp>
        <p:nvSpPr>
          <p:cNvPr id="50" name="Arrow: Right 49">
            <a:extLst>
              <a:ext uri="{FF2B5EF4-FFF2-40B4-BE49-F238E27FC236}">
                <a16:creationId xmlns:a16="http://schemas.microsoft.com/office/drawing/2014/main" id="{8E34F04F-D186-C686-20E8-F734C35125AD}"/>
              </a:ext>
            </a:extLst>
          </p:cNvPr>
          <p:cNvSpPr/>
          <p:nvPr/>
        </p:nvSpPr>
        <p:spPr>
          <a:xfrm>
            <a:off x="4293779" y="2683882"/>
            <a:ext cx="2607734" cy="93133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14041">
                    <a:lumMod val="50000"/>
                  </a:srgbClr>
                </a:solidFill>
                <a:effectLst/>
                <a:uLnTx/>
                <a:uFillTx/>
                <a:latin typeface="Calibri" panose="020F0502020204030204"/>
                <a:ea typeface="+mn-ea"/>
                <a:cs typeface="+mn-cs"/>
              </a:rPr>
              <a:t>Maintenance Support</a:t>
            </a:r>
          </a:p>
        </p:txBody>
      </p:sp>
      <p:sp>
        <p:nvSpPr>
          <p:cNvPr id="54" name="TextBox 53">
            <a:extLst>
              <a:ext uri="{FF2B5EF4-FFF2-40B4-BE49-F238E27FC236}">
                <a16:creationId xmlns:a16="http://schemas.microsoft.com/office/drawing/2014/main" id="{A3274A04-5831-2B78-B7D1-30CF1905F925}"/>
              </a:ext>
            </a:extLst>
          </p:cNvPr>
          <p:cNvSpPr txBox="1"/>
          <p:nvPr/>
        </p:nvSpPr>
        <p:spPr>
          <a:xfrm>
            <a:off x="4333804" y="3561611"/>
            <a:ext cx="256377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 patching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KBA updates</a:t>
            </a:r>
          </a:p>
        </p:txBody>
      </p:sp>
      <p:sp>
        <p:nvSpPr>
          <p:cNvPr id="66" name="TextBox 65">
            <a:extLst>
              <a:ext uri="{FF2B5EF4-FFF2-40B4-BE49-F238E27FC236}">
                <a16:creationId xmlns:a16="http://schemas.microsoft.com/office/drawing/2014/main" id="{8F99E463-0C5E-B69B-4A26-D935B2A522F6}"/>
              </a:ext>
            </a:extLst>
          </p:cNvPr>
          <p:cNvSpPr txBox="1"/>
          <p:nvPr/>
        </p:nvSpPr>
        <p:spPr>
          <a:xfrm rot="19187303">
            <a:off x="4714365" y="1515178"/>
            <a:ext cx="3206561"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RHEL / Oracle Linux 8.10 Branch</a:t>
            </a:r>
            <a:endParaRPr kumimoji="0" lang="en-US" sz="1600" b="1" i="0" u="none" strike="noStrike" kern="1200" cap="none" spc="0" normalizeH="0" baseline="0" noProof="0" dirty="0">
              <a:ln>
                <a:noFill/>
              </a:ln>
              <a:solidFill>
                <a:srgbClr val="00B050"/>
              </a:solidFill>
              <a:effectLst/>
              <a:uLnTx/>
              <a:uFillTx/>
              <a:latin typeface="Calibri" panose="020F0502020204030204"/>
              <a:ea typeface="Calibri"/>
              <a:cs typeface="Calibri"/>
            </a:endParaRPr>
          </a:p>
        </p:txBody>
      </p:sp>
      <p:sp>
        <p:nvSpPr>
          <p:cNvPr id="56" name="Rectangle: Rounded Corners 55">
            <a:extLst>
              <a:ext uri="{FF2B5EF4-FFF2-40B4-BE49-F238E27FC236}">
                <a16:creationId xmlns:a16="http://schemas.microsoft.com/office/drawing/2014/main" id="{5029D8CB-7ADD-92CE-7DE2-DED5FF145E9E}"/>
              </a:ext>
            </a:extLst>
          </p:cNvPr>
          <p:cNvSpPr/>
          <p:nvPr/>
        </p:nvSpPr>
        <p:spPr>
          <a:xfrm>
            <a:off x="6770761" y="2682545"/>
            <a:ext cx="1130280" cy="931335"/>
          </a:xfrm>
          <a:prstGeom prst="roundRec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End of Service Life (</a:t>
            </a:r>
            <a:r>
              <a:rPr kumimoji="0" lang="en-US" sz="1600" b="0" i="0" u="none" strike="noStrike" kern="0" cap="none" spc="0" normalizeH="0" baseline="0" noProof="0" dirty="0" err="1">
                <a:ln>
                  <a:noFill/>
                </a:ln>
                <a:solidFill>
                  <a:prstClr val="black"/>
                </a:solidFill>
                <a:effectLst/>
                <a:uLnTx/>
                <a:uFillTx/>
                <a:latin typeface="Calibri" panose="020F0502020204030204"/>
                <a:ea typeface="+mn-ea"/>
                <a:cs typeface="+mn-cs"/>
              </a:rPr>
              <a:t>EoSL</a:t>
            </a: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98" name="TextBox 97">
            <a:extLst>
              <a:ext uri="{FF2B5EF4-FFF2-40B4-BE49-F238E27FC236}">
                <a16:creationId xmlns:a16="http://schemas.microsoft.com/office/drawing/2014/main" id="{D4DEF4E2-AD6E-D236-28E5-2CC2FA37A2D5}"/>
              </a:ext>
            </a:extLst>
          </p:cNvPr>
          <p:cNvSpPr txBox="1"/>
          <p:nvPr/>
        </p:nvSpPr>
        <p:spPr>
          <a:xfrm rot="10800000" flipV="1">
            <a:off x="7581764" y="5669436"/>
            <a:ext cx="302421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Purchased Extended Service</a:t>
            </a:r>
          </a:p>
        </p:txBody>
      </p:sp>
      <p:sp>
        <p:nvSpPr>
          <p:cNvPr id="51" name="Arrow: Right 50">
            <a:extLst>
              <a:ext uri="{FF2B5EF4-FFF2-40B4-BE49-F238E27FC236}">
                <a16:creationId xmlns:a16="http://schemas.microsoft.com/office/drawing/2014/main" id="{70D3C0E5-6687-A8EC-F04E-FABCF9B20CD9}"/>
              </a:ext>
            </a:extLst>
          </p:cNvPr>
          <p:cNvSpPr/>
          <p:nvPr/>
        </p:nvSpPr>
        <p:spPr>
          <a:xfrm>
            <a:off x="7890507" y="2690736"/>
            <a:ext cx="1803010" cy="94019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Calibri"/>
                <a:cs typeface="Calibri"/>
              </a:rPr>
              <a:t>Extended Life Phase</a:t>
            </a:r>
          </a:p>
        </p:txBody>
      </p:sp>
      <p:sp>
        <p:nvSpPr>
          <p:cNvPr id="57" name="TextBox 56">
            <a:extLst>
              <a:ext uri="{FF2B5EF4-FFF2-40B4-BE49-F238E27FC236}">
                <a16:creationId xmlns:a16="http://schemas.microsoft.com/office/drawing/2014/main" id="{4764C7EB-30D5-ABA7-7E8B-7A29E9A31ACE}"/>
              </a:ext>
            </a:extLst>
          </p:cNvPr>
          <p:cNvSpPr txBox="1"/>
          <p:nvPr/>
        </p:nvSpPr>
        <p:spPr>
          <a:xfrm>
            <a:off x="7985156" y="3669538"/>
            <a:ext cx="2655632"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3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Security patching</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Critical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Important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Paid support</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“Best effort” support</a:t>
            </a:r>
            <a:endPar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3" name="TextBox 2">
            <a:extLst>
              <a:ext uri="{FF2B5EF4-FFF2-40B4-BE49-F238E27FC236}">
                <a16:creationId xmlns:a16="http://schemas.microsoft.com/office/drawing/2014/main" id="{18EFB97B-DA9F-9343-2DF9-7B5284B84A93}"/>
              </a:ext>
            </a:extLst>
          </p:cNvPr>
          <p:cNvSpPr txBox="1"/>
          <p:nvPr/>
        </p:nvSpPr>
        <p:spPr>
          <a:xfrm rot="19187303">
            <a:off x="7479467" y="1549275"/>
            <a:ext cx="28727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RHEL / Oracle Linux 7.x</a:t>
            </a:r>
          </a:p>
        </p:txBody>
      </p:sp>
      <p:sp>
        <p:nvSpPr>
          <p:cNvPr id="6" name="TextBox 5">
            <a:extLst>
              <a:ext uri="{FF2B5EF4-FFF2-40B4-BE49-F238E27FC236}">
                <a16:creationId xmlns:a16="http://schemas.microsoft.com/office/drawing/2014/main" id="{7A4EDF45-DFEC-F03E-691D-2014B1DFCE21}"/>
              </a:ext>
            </a:extLst>
          </p:cNvPr>
          <p:cNvSpPr txBox="1"/>
          <p:nvPr/>
        </p:nvSpPr>
        <p:spPr>
          <a:xfrm rot="19187303">
            <a:off x="8263238" y="1687159"/>
            <a:ext cx="28727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RHEL / Oracle Linux 6.x</a:t>
            </a:r>
            <a:endParaRPr kumimoji="0" lang="en-US" sz="1800" b="1" i="0" u="none" strike="noStrike" kern="1200" cap="none" spc="0" normalizeH="0" baseline="0" noProof="0">
              <a:ln>
                <a:noFill/>
              </a:ln>
              <a:solidFill>
                <a:srgbClr val="FF0000"/>
              </a:solidFill>
              <a:effectLst/>
              <a:uLnTx/>
              <a:uFillTx/>
              <a:latin typeface="Calibri" panose="020F0502020204030204"/>
              <a:ea typeface="Calibri"/>
              <a:cs typeface="Calibri"/>
            </a:endParaRPr>
          </a:p>
        </p:txBody>
      </p:sp>
      <p:sp>
        <p:nvSpPr>
          <p:cNvPr id="55" name="Rectangle: Rounded Corners 54">
            <a:extLst>
              <a:ext uri="{FF2B5EF4-FFF2-40B4-BE49-F238E27FC236}">
                <a16:creationId xmlns:a16="http://schemas.microsoft.com/office/drawing/2014/main" id="{EE6257D7-EAFF-BC8E-0D38-8F81C487F24A}"/>
              </a:ext>
            </a:extLst>
          </p:cNvPr>
          <p:cNvSpPr/>
          <p:nvPr/>
        </p:nvSpPr>
        <p:spPr>
          <a:xfrm>
            <a:off x="9704640" y="2664821"/>
            <a:ext cx="1680869" cy="884964"/>
          </a:xfrm>
          <a:prstGeom prst="round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End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Calibri" panose="020F0502020204030204"/>
                <a:ea typeface="+mn-ea"/>
                <a:cs typeface="+mn-cs"/>
              </a:rPr>
              <a:t>EoL</a:t>
            </a: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8" name="Right Brace 57">
            <a:extLst>
              <a:ext uri="{FF2B5EF4-FFF2-40B4-BE49-F238E27FC236}">
                <a16:creationId xmlns:a16="http://schemas.microsoft.com/office/drawing/2014/main" id="{1AB1D36C-3D2D-10F9-0298-861E054590DE}"/>
              </a:ext>
              <a:ext uri="{C183D7F6-B498-43B3-948B-1728B52AA6E4}">
                <adec:decorative xmlns:adec="http://schemas.microsoft.com/office/drawing/2017/decorative" val="1"/>
              </a:ext>
            </a:extLst>
          </p:cNvPr>
          <p:cNvSpPr/>
          <p:nvPr/>
        </p:nvSpPr>
        <p:spPr>
          <a:xfrm rot="5400000">
            <a:off x="3963346" y="2513422"/>
            <a:ext cx="765731" cy="5542661"/>
          </a:xfrm>
          <a:prstGeom prst="rightBrace">
            <a:avLst>
              <a:gd name="adj1" fmla="val 8333"/>
              <a:gd name="adj2" fmla="val 51296"/>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62" name="Straight Arrow Connector 61">
            <a:extLst>
              <a:ext uri="{FF2B5EF4-FFF2-40B4-BE49-F238E27FC236}">
                <a16:creationId xmlns:a16="http://schemas.microsoft.com/office/drawing/2014/main" id="{B9A22469-B93A-B7E8-DCD0-E2365E02F3FE}"/>
              </a:ext>
              <a:ext uri="{C183D7F6-B498-43B3-948B-1728B52AA6E4}">
                <adec:decorative xmlns:adec="http://schemas.microsoft.com/office/drawing/2017/decorative" val="1"/>
              </a:ext>
            </a:extLst>
          </p:cNvPr>
          <p:cNvCxnSpPr>
            <a:cxnSpLocks/>
          </p:cNvCxnSpPr>
          <p:nvPr/>
        </p:nvCxnSpPr>
        <p:spPr>
          <a:xfrm flipH="1">
            <a:off x="9019872" y="1622976"/>
            <a:ext cx="1354929" cy="1197541"/>
          </a:xfrm>
          <a:prstGeom prst="straightConnector1">
            <a:avLst/>
          </a:prstGeom>
          <a:noFill/>
          <a:ln w="6350" cap="flat" cmpd="sng" algn="ctr">
            <a:solidFill>
              <a:srgbClr val="ED7D31"/>
            </a:solidFill>
            <a:prstDash val="solid"/>
            <a:miter lim="800000"/>
            <a:tailEnd type="triangle"/>
          </a:ln>
          <a:effectLst/>
        </p:spPr>
      </p:cxnSp>
      <p:cxnSp>
        <p:nvCxnSpPr>
          <p:cNvPr id="70" name="Straight Arrow Connector 69">
            <a:extLst>
              <a:ext uri="{FF2B5EF4-FFF2-40B4-BE49-F238E27FC236}">
                <a16:creationId xmlns:a16="http://schemas.microsoft.com/office/drawing/2014/main" id="{BBD2FE85-1C93-B96B-EE9A-AC71502C1DFC}"/>
              </a:ext>
              <a:ext uri="{C183D7F6-B498-43B3-948B-1728B52AA6E4}">
                <adec:decorative xmlns:adec="http://schemas.microsoft.com/office/drawing/2017/decorative" val="1"/>
              </a:ext>
            </a:extLst>
          </p:cNvPr>
          <p:cNvCxnSpPr>
            <a:cxnSpLocks/>
          </p:cNvCxnSpPr>
          <p:nvPr/>
        </p:nvCxnSpPr>
        <p:spPr>
          <a:xfrm flipH="1">
            <a:off x="8013847" y="908678"/>
            <a:ext cx="2261405" cy="1919622"/>
          </a:xfrm>
          <a:prstGeom prst="straightConnector1">
            <a:avLst/>
          </a:prstGeom>
          <a:noFill/>
          <a:ln w="6350" cap="flat" cmpd="sng" algn="ctr">
            <a:solidFill>
              <a:srgbClr val="ED7D31"/>
            </a:solidFill>
            <a:prstDash val="solid"/>
            <a:miter lim="800000"/>
            <a:tailEnd type="triangle"/>
          </a:ln>
          <a:effectLst/>
        </p:spPr>
      </p:cxnSp>
      <p:cxnSp>
        <p:nvCxnSpPr>
          <p:cNvPr id="72" name="Straight Arrow Connector 71">
            <a:extLst>
              <a:ext uri="{FF2B5EF4-FFF2-40B4-BE49-F238E27FC236}">
                <a16:creationId xmlns:a16="http://schemas.microsoft.com/office/drawing/2014/main" id="{C8629F9F-ACD0-52AE-C585-93840BD457F8}"/>
              </a:ext>
              <a:ext uri="{C183D7F6-B498-43B3-948B-1728B52AA6E4}">
                <adec:decorative xmlns:adec="http://schemas.microsoft.com/office/drawing/2017/decorative" val="1"/>
              </a:ext>
            </a:extLst>
          </p:cNvPr>
          <p:cNvCxnSpPr>
            <a:cxnSpLocks/>
          </p:cNvCxnSpPr>
          <p:nvPr/>
        </p:nvCxnSpPr>
        <p:spPr>
          <a:xfrm flipH="1">
            <a:off x="5270133" y="1101147"/>
            <a:ext cx="1923146" cy="1751757"/>
          </a:xfrm>
          <a:prstGeom prst="straightConnector1">
            <a:avLst/>
          </a:prstGeom>
          <a:noFill/>
          <a:ln w="6350" cap="flat" cmpd="sng" algn="ctr">
            <a:solidFill>
              <a:srgbClr val="ED7D31"/>
            </a:solidFill>
            <a:prstDash val="solid"/>
            <a:miter lim="800000"/>
            <a:tailEnd type="triangle"/>
          </a:ln>
          <a:effectLst/>
        </p:spPr>
      </p:cxnSp>
      <p:cxnSp>
        <p:nvCxnSpPr>
          <p:cNvPr id="73" name="Straight Arrow Connector 72">
            <a:extLst>
              <a:ext uri="{FF2B5EF4-FFF2-40B4-BE49-F238E27FC236}">
                <a16:creationId xmlns:a16="http://schemas.microsoft.com/office/drawing/2014/main" id="{5E944689-7E9C-A002-D411-4DFFF0640229}"/>
              </a:ext>
              <a:ext uri="{C183D7F6-B498-43B3-948B-1728B52AA6E4}">
                <adec:decorative xmlns:adec="http://schemas.microsoft.com/office/drawing/2017/decorative" val="1"/>
              </a:ext>
            </a:extLst>
          </p:cNvPr>
          <p:cNvCxnSpPr>
            <a:cxnSpLocks/>
          </p:cNvCxnSpPr>
          <p:nvPr/>
        </p:nvCxnSpPr>
        <p:spPr>
          <a:xfrm flipH="1">
            <a:off x="2082383" y="1204788"/>
            <a:ext cx="1936127" cy="1670408"/>
          </a:xfrm>
          <a:prstGeom prst="straightConnector1">
            <a:avLst/>
          </a:prstGeom>
          <a:noFill/>
          <a:ln w="6350" cap="flat" cmpd="sng" algn="ctr">
            <a:solidFill>
              <a:srgbClr val="ED7D31"/>
            </a:solidFill>
            <a:prstDash val="solid"/>
            <a:miter lim="800000"/>
            <a:tailEnd type="triangle"/>
          </a:ln>
          <a:effectLst/>
        </p:spPr>
      </p:cxnSp>
      <p:sp>
        <p:nvSpPr>
          <p:cNvPr id="76" name="TextBox 75">
            <a:extLst>
              <a:ext uri="{FF2B5EF4-FFF2-40B4-BE49-F238E27FC236}">
                <a16:creationId xmlns:a16="http://schemas.microsoft.com/office/drawing/2014/main" id="{EFFB74B2-A47C-9CD7-9451-EC545BC7B660}"/>
              </a:ext>
            </a:extLst>
          </p:cNvPr>
          <p:cNvSpPr txBox="1"/>
          <p:nvPr/>
        </p:nvSpPr>
        <p:spPr>
          <a:xfrm>
            <a:off x="9984657" y="3669638"/>
            <a:ext cx="1865818" cy="92333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“Best Effort”</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7" name="TextBox 6">
            <a:extLst>
              <a:ext uri="{FF2B5EF4-FFF2-40B4-BE49-F238E27FC236}">
                <a16:creationId xmlns:a16="http://schemas.microsoft.com/office/drawing/2014/main" id="{9EFB2269-5D8C-7DEF-8BB0-25296E554F50}"/>
              </a:ext>
            </a:extLst>
          </p:cNvPr>
          <p:cNvSpPr txBox="1"/>
          <p:nvPr/>
        </p:nvSpPr>
        <p:spPr>
          <a:xfrm rot="19187303">
            <a:off x="9620322" y="1433159"/>
            <a:ext cx="28727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Calibri" panose="020F0502020204030204"/>
                <a:ea typeface="+mn-ea"/>
                <a:cs typeface="+mn-cs"/>
              </a:rPr>
              <a:t>RHEL / Oracle Linux 5.x</a:t>
            </a:r>
            <a:endParaRPr kumimoji="0" lang="en-US" sz="1800" b="1" i="0" u="none" strike="noStrike" kern="1200" cap="none" spc="0" normalizeH="0" baseline="0" noProof="0" dirty="0">
              <a:ln>
                <a:noFill/>
              </a:ln>
              <a:solidFill>
                <a:srgbClr val="414041"/>
              </a:solidFill>
              <a:effectLst/>
              <a:uLnTx/>
              <a:uFillTx/>
              <a:latin typeface="Calibri" panose="020F0502020204030204"/>
              <a:ea typeface="Calibri"/>
              <a:cs typeface="Calibri"/>
            </a:endParaRPr>
          </a:p>
        </p:txBody>
      </p:sp>
      <p:cxnSp>
        <p:nvCxnSpPr>
          <p:cNvPr id="81" name="Straight Arrow Connector 80">
            <a:extLst>
              <a:ext uri="{FF2B5EF4-FFF2-40B4-BE49-F238E27FC236}">
                <a16:creationId xmlns:a16="http://schemas.microsoft.com/office/drawing/2014/main" id="{27B08E3E-24AD-E425-432A-F11893F4BADB}"/>
              </a:ext>
              <a:ext uri="{C183D7F6-B498-43B3-948B-1728B52AA6E4}">
                <adec:decorative xmlns:adec="http://schemas.microsoft.com/office/drawing/2017/decorative" val="1"/>
              </a:ext>
            </a:extLst>
          </p:cNvPr>
          <p:cNvCxnSpPr>
            <a:cxnSpLocks/>
          </p:cNvCxnSpPr>
          <p:nvPr/>
        </p:nvCxnSpPr>
        <p:spPr>
          <a:xfrm flipH="1">
            <a:off x="10157046" y="1522713"/>
            <a:ext cx="1347933" cy="1124408"/>
          </a:xfrm>
          <a:prstGeom prst="straightConnector1">
            <a:avLst/>
          </a:prstGeom>
          <a:noFill/>
          <a:ln w="6350" cap="flat" cmpd="sng" algn="ctr">
            <a:solidFill>
              <a:srgbClr val="ED7D31"/>
            </a:solidFill>
            <a:prstDash val="solid"/>
            <a:miter lim="800000"/>
            <a:tailEnd type="triangle"/>
          </a:ln>
          <a:effectLst/>
        </p:spPr>
      </p:cxnSp>
      <p:cxnSp>
        <p:nvCxnSpPr>
          <p:cNvPr id="82" name="Straight Arrow Connector 81">
            <a:extLst>
              <a:ext uri="{FF2B5EF4-FFF2-40B4-BE49-F238E27FC236}">
                <a16:creationId xmlns:a16="http://schemas.microsoft.com/office/drawing/2014/main" id="{2831CE11-237D-C87B-B70B-C7BA3AA20D2C}"/>
              </a:ext>
              <a:ext uri="{C183D7F6-B498-43B3-948B-1728B52AA6E4}">
                <adec:decorative xmlns:adec="http://schemas.microsoft.com/office/drawing/2017/decorative" val="1"/>
              </a:ext>
            </a:extLst>
          </p:cNvPr>
          <p:cNvCxnSpPr>
            <a:cxnSpLocks/>
          </p:cNvCxnSpPr>
          <p:nvPr/>
        </p:nvCxnSpPr>
        <p:spPr>
          <a:xfrm flipH="1">
            <a:off x="3795958" y="1088462"/>
            <a:ext cx="2024537" cy="1691434"/>
          </a:xfrm>
          <a:prstGeom prst="straightConnector1">
            <a:avLst/>
          </a:prstGeom>
          <a:noFill/>
          <a:ln w="6350" cap="flat" cmpd="sng" algn="ctr">
            <a:solidFill>
              <a:srgbClr val="ED7D31"/>
            </a:solidFill>
            <a:prstDash val="solid"/>
            <a:miter lim="800000"/>
            <a:tailEnd type="triangle"/>
          </a:ln>
          <a:effectLst/>
        </p:spPr>
      </p:cxnSp>
      <p:sp>
        <p:nvSpPr>
          <p:cNvPr id="83" name="Rectangle 82">
            <a:extLst>
              <a:ext uri="{FF2B5EF4-FFF2-40B4-BE49-F238E27FC236}">
                <a16:creationId xmlns:a16="http://schemas.microsoft.com/office/drawing/2014/main" id="{C110EC7A-7E2F-4952-BE1C-92217EDE8C88}"/>
              </a:ext>
              <a:ext uri="{C183D7F6-B498-43B3-948B-1728B52AA6E4}">
                <adec:decorative xmlns:adec="http://schemas.microsoft.com/office/drawing/2017/decorative" val="1"/>
              </a:ext>
            </a:extLst>
          </p:cNvPr>
          <p:cNvSpPr/>
          <p:nvPr/>
        </p:nvSpPr>
        <p:spPr>
          <a:xfrm>
            <a:off x="508210" y="937707"/>
            <a:ext cx="231277" cy="274126"/>
          </a:xfrm>
          <a:prstGeom prst="rect">
            <a:avLst/>
          </a:prstGeom>
          <a:solidFill>
            <a:srgbClr val="00B05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DB7F4552-0018-FA81-4DF5-69267816EDBF}"/>
              </a:ext>
              <a:ext uri="{C183D7F6-B498-43B3-948B-1728B52AA6E4}">
                <adec:decorative xmlns:adec="http://schemas.microsoft.com/office/drawing/2017/decorative" val="1"/>
              </a:ext>
            </a:extLst>
          </p:cNvPr>
          <p:cNvSpPr/>
          <p:nvPr/>
        </p:nvSpPr>
        <p:spPr>
          <a:xfrm>
            <a:off x="517042" y="1600830"/>
            <a:ext cx="231277" cy="274126"/>
          </a:xfrm>
          <a:prstGeom prst="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Text Placeholder 1">
            <a:extLst>
              <a:ext uri="{FF2B5EF4-FFF2-40B4-BE49-F238E27FC236}">
                <a16:creationId xmlns:a16="http://schemas.microsoft.com/office/drawing/2014/main" id="{E535FFE1-813F-1824-3AC9-393B4333F47D}"/>
              </a:ext>
              <a:ext uri="{C183D7F6-B498-43B3-948B-1728B52AA6E4}">
                <adec:decorative xmlns:adec="http://schemas.microsoft.com/office/drawing/2017/decorative" val="1"/>
              </a:ext>
            </a:extLst>
          </p:cNvPr>
          <p:cNvSpPr txBox="1">
            <a:spLocks/>
          </p:cNvSpPr>
          <p:nvPr/>
        </p:nvSpPr>
        <p:spPr>
          <a:xfrm>
            <a:off x="787686" y="1491188"/>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Prohibited</a:t>
            </a:r>
          </a:p>
        </p:txBody>
      </p:sp>
      <p:sp>
        <p:nvSpPr>
          <p:cNvPr id="86" name="Text Placeholder 1">
            <a:extLst>
              <a:ext uri="{FF2B5EF4-FFF2-40B4-BE49-F238E27FC236}">
                <a16:creationId xmlns:a16="http://schemas.microsoft.com/office/drawing/2014/main" id="{81C144F7-4267-075B-6C0D-31869FCBD8ED}"/>
              </a:ext>
              <a:ext uri="{C183D7F6-B498-43B3-948B-1728B52AA6E4}">
                <adec:decorative xmlns:adec="http://schemas.microsoft.com/office/drawing/2017/decorative" val="1"/>
              </a:ext>
            </a:extLst>
          </p:cNvPr>
          <p:cNvSpPr txBox="1">
            <a:spLocks/>
          </p:cNvSpPr>
          <p:nvPr/>
        </p:nvSpPr>
        <p:spPr>
          <a:xfrm>
            <a:off x="797837" y="842926"/>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Approved</a:t>
            </a:r>
          </a:p>
        </p:txBody>
      </p:sp>
      <p:sp>
        <p:nvSpPr>
          <p:cNvPr id="87" name="Rectangle 86">
            <a:extLst>
              <a:ext uri="{FF2B5EF4-FFF2-40B4-BE49-F238E27FC236}">
                <a16:creationId xmlns:a16="http://schemas.microsoft.com/office/drawing/2014/main" id="{2C97EB42-8D6A-4EE5-272A-6DD933F744CD}"/>
              </a:ext>
              <a:ext uri="{C183D7F6-B498-43B3-948B-1728B52AA6E4}">
                <adec:decorative xmlns:adec="http://schemas.microsoft.com/office/drawing/2017/decorative" val="1"/>
              </a:ext>
            </a:extLst>
          </p:cNvPr>
          <p:cNvSpPr/>
          <p:nvPr/>
        </p:nvSpPr>
        <p:spPr>
          <a:xfrm>
            <a:off x="515364" y="1978214"/>
            <a:ext cx="231277" cy="274126"/>
          </a:xfrm>
          <a:prstGeom prst="rect">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Text Placeholder 1">
            <a:extLst>
              <a:ext uri="{FF2B5EF4-FFF2-40B4-BE49-F238E27FC236}">
                <a16:creationId xmlns:a16="http://schemas.microsoft.com/office/drawing/2014/main" id="{16508CDB-607C-EE28-A1A6-2637286B3EDD}"/>
              </a:ext>
              <a:ext uri="{C183D7F6-B498-43B3-948B-1728B52AA6E4}">
                <adec:decorative xmlns:adec="http://schemas.microsoft.com/office/drawing/2017/decorative" val="1"/>
              </a:ext>
            </a:extLst>
          </p:cNvPr>
          <p:cNvSpPr txBox="1">
            <a:spLocks/>
          </p:cNvSpPr>
          <p:nvPr/>
        </p:nvSpPr>
        <p:spPr>
          <a:xfrm>
            <a:off x="784060" y="1815204"/>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End of Support</a:t>
            </a:r>
          </a:p>
        </p:txBody>
      </p:sp>
      <p:sp>
        <p:nvSpPr>
          <p:cNvPr id="89" name="Rectangle 88">
            <a:extLst>
              <a:ext uri="{FF2B5EF4-FFF2-40B4-BE49-F238E27FC236}">
                <a16:creationId xmlns:a16="http://schemas.microsoft.com/office/drawing/2014/main" id="{3A600458-536D-B218-4BBA-759C4A890BE8}"/>
              </a:ext>
              <a:ext uri="{C183D7F6-B498-43B3-948B-1728B52AA6E4}">
                <adec:decorative xmlns:adec="http://schemas.microsoft.com/office/drawing/2017/decorative" val="1"/>
              </a:ext>
            </a:extLst>
          </p:cNvPr>
          <p:cNvSpPr/>
          <p:nvPr/>
        </p:nvSpPr>
        <p:spPr>
          <a:xfrm>
            <a:off x="514684" y="1272238"/>
            <a:ext cx="231277" cy="274126"/>
          </a:xfrm>
          <a:prstGeom prst="rect">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Text Placeholder 1">
            <a:extLst>
              <a:ext uri="{FF2B5EF4-FFF2-40B4-BE49-F238E27FC236}">
                <a16:creationId xmlns:a16="http://schemas.microsoft.com/office/drawing/2014/main" id="{BACE3FAB-CE05-D783-94A7-453DBD8F5E8B}"/>
              </a:ext>
              <a:ext uri="{C183D7F6-B498-43B3-948B-1728B52AA6E4}">
                <adec:decorative xmlns:adec="http://schemas.microsoft.com/office/drawing/2017/decorative" val="1"/>
              </a:ext>
            </a:extLst>
          </p:cNvPr>
          <p:cNvSpPr txBox="1">
            <a:spLocks/>
          </p:cNvSpPr>
          <p:nvPr/>
        </p:nvSpPr>
        <p:spPr>
          <a:xfrm>
            <a:off x="811583" y="1169466"/>
            <a:ext cx="1718443" cy="52322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spcAft>
                <a:spcPts val="600"/>
              </a:spcAft>
              <a:buFont typeface="Arial" panose="020B0604020202020204" pitchFamily="34" charset="0"/>
              <a:buChar char="•"/>
              <a:defRPr sz="2800" b="1" i="0" kern="1200">
                <a:solidFill>
                  <a:srgbClr val="105A7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50000"/>
              </a:lnSpc>
              <a:spcBef>
                <a:spcPts val="500"/>
              </a:spcBef>
              <a:spcAft>
                <a:spcPts val="600"/>
              </a:spcAft>
              <a:buFont typeface="Arial" panose="020B0604020202020204" pitchFamily="34" charset="0"/>
              <a:buChar char="•"/>
              <a:defRPr sz="1600" b="0" i="0" kern="1200">
                <a:solidFill>
                  <a:srgbClr val="343433"/>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Divest</a:t>
            </a:r>
          </a:p>
        </p:txBody>
      </p:sp>
      <p:sp>
        <p:nvSpPr>
          <p:cNvPr id="97" name="Right Brace 96">
            <a:extLst>
              <a:ext uri="{FF2B5EF4-FFF2-40B4-BE49-F238E27FC236}">
                <a16:creationId xmlns:a16="http://schemas.microsoft.com/office/drawing/2014/main" id="{1BD62468-AEE8-0FF7-B4CD-DE1EBD59AF78}"/>
              </a:ext>
              <a:ext uri="{C183D7F6-B498-43B3-948B-1728B52AA6E4}">
                <adec:decorative xmlns:adec="http://schemas.microsoft.com/office/drawing/2017/decorative" val="1"/>
              </a:ext>
            </a:extLst>
          </p:cNvPr>
          <p:cNvSpPr/>
          <p:nvPr/>
        </p:nvSpPr>
        <p:spPr>
          <a:xfrm rot="5400000">
            <a:off x="8630990" y="4250303"/>
            <a:ext cx="790129" cy="2210961"/>
          </a:xfrm>
          <a:prstGeom prst="rightBrace">
            <a:avLst>
              <a:gd name="adj1" fmla="val 8333"/>
              <a:gd name="adj2" fmla="val 51854"/>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49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F666F41-31BC-35B3-EA4B-AE432DAC88B4}"/>
              </a:ext>
            </a:extLst>
          </p:cNvPr>
          <p:cNvSpPr>
            <a:spLocks noGrp="1"/>
          </p:cNvSpPr>
          <p:nvPr>
            <p:ph type="title"/>
          </p:nvPr>
        </p:nvSpPr>
        <p:spPr>
          <a:xfrm>
            <a:off x="838199" y="279382"/>
            <a:ext cx="10515600" cy="728203"/>
          </a:xfrm>
        </p:spPr>
        <p:txBody>
          <a:bodyPr/>
          <a:lstStyle/>
          <a:p>
            <a:r>
              <a:rPr lang="en-US" dirty="0"/>
              <a:t>Operating system population (July 2025)</a:t>
            </a:r>
            <a:br>
              <a:rPr lang="en-US" dirty="0"/>
            </a:br>
            <a:endParaRPr lang="en-US" dirty="0"/>
          </a:p>
        </p:txBody>
      </p:sp>
      <p:sp>
        <p:nvSpPr>
          <p:cNvPr id="12" name="Rectangle 11">
            <a:extLst>
              <a:ext uri="{FF2B5EF4-FFF2-40B4-BE49-F238E27FC236}">
                <a16:creationId xmlns:a16="http://schemas.microsoft.com/office/drawing/2014/main" id="{90D0DB88-9BAE-D956-3415-3D8906276C51}"/>
              </a:ext>
            </a:extLst>
          </p:cNvPr>
          <p:cNvSpPr/>
          <p:nvPr/>
        </p:nvSpPr>
        <p:spPr>
          <a:xfrm>
            <a:off x="9480087" y="1333325"/>
            <a:ext cx="2081719" cy="325739"/>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lumMod val="50000"/>
                  </a:srgbClr>
                </a:solidFill>
                <a:effectLst/>
                <a:uLnTx/>
                <a:uFillTx/>
                <a:latin typeface="Aptos" panose="02110004020202020204"/>
                <a:ea typeface="+mn-ea"/>
                <a:cs typeface="+mn-cs"/>
              </a:rPr>
              <a:t>Aggregate</a:t>
            </a:r>
          </a:p>
        </p:txBody>
      </p:sp>
      <p:graphicFrame>
        <p:nvGraphicFramePr>
          <p:cNvPr id="5" name="Content Placeholder 11" descr="Pie Graph of percent of MS Servers compliant. 82 percent are in green / approved, 13.8 percent are in yellow / Divest with only 4 percent in the prohibited range. ">
            <a:extLst>
              <a:ext uri="{FF2B5EF4-FFF2-40B4-BE49-F238E27FC236}">
                <a16:creationId xmlns:a16="http://schemas.microsoft.com/office/drawing/2014/main" id="{5CB42C08-D1AB-178D-6ECF-2EE6064F5A87}"/>
              </a:ext>
            </a:extLst>
          </p:cNvPr>
          <p:cNvGraphicFramePr>
            <a:graphicFrameLocks noGrp="1"/>
          </p:cNvGraphicFramePr>
          <p:nvPr>
            <p:ph idx="1"/>
            <p:extLst>
              <p:ext uri="{D42A27DB-BD31-4B8C-83A1-F6EECF244321}">
                <p14:modId xmlns:p14="http://schemas.microsoft.com/office/powerpoint/2010/main" val="2392212697"/>
              </p:ext>
            </p:extLst>
          </p:nvPr>
        </p:nvGraphicFramePr>
        <p:xfrm>
          <a:off x="630194" y="1384598"/>
          <a:ext cx="2414563" cy="40239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descr="Pie Chart with Oracle Linux compliance with 88 percent in green / approved, 11 percent in yellow / divest, and one half one percent in the Prohibited range.">
            <a:extLst>
              <a:ext uri="{FF2B5EF4-FFF2-40B4-BE49-F238E27FC236}">
                <a16:creationId xmlns:a16="http://schemas.microsoft.com/office/drawing/2014/main" id="{580CED33-7359-FF4D-349C-965F41AB881C}"/>
              </a:ext>
            </a:extLst>
          </p:cNvPr>
          <p:cNvGraphicFramePr>
            <a:graphicFrameLocks/>
          </p:cNvGraphicFramePr>
          <p:nvPr>
            <p:extLst>
              <p:ext uri="{D42A27DB-BD31-4B8C-83A1-F6EECF244321}">
                <p14:modId xmlns:p14="http://schemas.microsoft.com/office/powerpoint/2010/main" val="2639228307"/>
              </p:ext>
            </p:extLst>
          </p:nvPr>
        </p:nvGraphicFramePr>
        <p:xfrm>
          <a:off x="3253647" y="1768414"/>
          <a:ext cx="2596538" cy="3377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Pie graph of Percent of Red Hat Enterprise Linux. 87 percent is Green approved, one half of one percent is in yellow divest, and 11 percent is in prohibited.">
            <a:extLst>
              <a:ext uri="{FF2B5EF4-FFF2-40B4-BE49-F238E27FC236}">
                <a16:creationId xmlns:a16="http://schemas.microsoft.com/office/drawing/2014/main" id="{9F88A7B2-A272-085B-0A10-71C4283311FB}"/>
              </a:ext>
            </a:extLst>
          </p:cNvPr>
          <p:cNvGraphicFramePr>
            <a:graphicFrameLocks/>
          </p:cNvGraphicFramePr>
          <p:nvPr>
            <p:extLst>
              <p:ext uri="{D42A27DB-BD31-4B8C-83A1-F6EECF244321}">
                <p14:modId xmlns:p14="http://schemas.microsoft.com/office/powerpoint/2010/main" val="2412488744"/>
              </p:ext>
            </p:extLst>
          </p:nvPr>
        </p:nvGraphicFramePr>
        <p:xfrm>
          <a:off x="5710687" y="1384598"/>
          <a:ext cx="3079630" cy="41885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descr="Pie chart of a breakdown of percentage by class. 83.6 green approved, 9.8 in yellow divest, and 6.6 is the total for prohibit. ">
            <a:extLst>
              <a:ext uri="{FF2B5EF4-FFF2-40B4-BE49-F238E27FC236}">
                <a16:creationId xmlns:a16="http://schemas.microsoft.com/office/drawing/2014/main" id="{A17624E8-E728-D037-F413-ED4CBC9F06A4}"/>
              </a:ext>
            </a:extLst>
          </p:cNvPr>
          <p:cNvGraphicFramePr>
            <a:graphicFrameLocks/>
          </p:cNvGraphicFramePr>
          <p:nvPr>
            <p:extLst>
              <p:ext uri="{D42A27DB-BD31-4B8C-83A1-F6EECF244321}">
                <p14:modId xmlns:p14="http://schemas.microsoft.com/office/powerpoint/2010/main" val="104171283"/>
              </p:ext>
            </p:extLst>
          </p:nvPr>
        </p:nvGraphicFramePr>
        <p:xfrm>
          <a:off x="8629862" y="1832548"/>
          <a:ext cx="3562138" cy="3497413"/>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C1100319-ADC1-87B9-C69E-3988B7A2C4AE}"/>
              </a:ext>
            </a:extLst>
          </p:cNvPr>
          <p:cNvSpPr/>
          <p:nvPr/>
        </p:nvSpPr>
        <p:spPr>
          <a:xfrm>
            <a:off x="1837475" y="5573137"/>
            <a:ext cx="2081719" cy="325739"/>
          </a:xfrm>
          <a:prstGeom prst="rect">
            <a:avLst/>
          </a:prstGeom>
          <a:solidFill>
            <a:srgbClr val="91D8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lumMod val="50000"/>
                  </a:srgbClr>
                </a:solidFill>
                <a:effectLst/>
                <a:uLnTx/>
                <a:uFillTx/>
                <a:latin typeface="Aptos" panose="02110004020202020204"/>
                <a:ea typeface="+mn-ea"/>
                <a:cs typeface="+mn-cs"/>
              </a:rPr>
              <a:t>Approved: N &amp; N-1</a:t>
            </a:r>
          </a:p>
        </p:txBody>
      </p:sp>
      <p:sp>
        <p:nvSpPr>
          <p:cNvPr id="10" name="Rectangle 9">
            <a:extLst>
              <a:ext uri="{FF2B5EF4-FFF2-40B4-BE49-F238E27FC236}">
                <a16:creationId xmlns:a16="http://schemas.microsoft.com/office/drawing/2014/main" id="{D23DB97F-A917-D546-D7C6-7BA7FF369D1A}"/>
              </a:ext>
            </a:extLst>
          </p:cNvPr>
          <p:cNvSpPr/>
          <p:nvPr/>
        </p:nvSpPr>
        <p:spPr>
          <a:xfrm>
            <a:off x="4014280" y="5573137"/>
            <a:ext cx="2081719" cy="325739"/>
          </a:xfrm>
          <a:prstGeom prst="rect">
            <a:avLst/>
          </a:prstGeom>
          <a:solidFill>
            <a:srgbClr val="FFDE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lumMod val="50000"/>
                  </a:srgbClr>
                </a:solidFill>
                <a:effectLst/>
                <a:uLnTx/>
                <a:uFillTx/>
                <a:latin typeface="Aptos" panose="02110004020202020204"/>
                <a:ea typeface="+mn-ea"/>
                <a:cs typeface="+mn-cs"/>
              </a:rPr>
              <a:t>DIVEST: N-2</a:t>
            </a:r>
          </a:p>
        </p:txBody>
      </p:sp>
      <p:sp>
        <p:nvSpPr>
          <p:cNvPr id="11" name="Rectangle 10">
            <a:extLst>
              <a:ext uri="{FF2B5EF4-FFF2-40B4-BE49-F238E27FC236}">
                <a16:creationId xmlns:a16="http://schemas.microsoft.com/office/drawing/2014/main" id="{59EBD0F5-A962-708B-EBAB-DCE5440BD59F}"/>
              </a:ext>
            </a:extLst>
          </p:cNvPr>
          <p:cNvSpPr/>
          <p:nvPr/>
        </p:nvSpPr>
        <p:spPr>
          <a:xfrm>
            <a:off x="6191085" y="5573137"/>
            <a:ext cx="2081719" cy="325739"/>
          </a:xfrm>
          <a:prstGeom prst="rect">
            <a:avLst/>
          </a:prstGeom>
          <a:solidFill>
            <a:srgbClr val="D8B6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lumMod val="50000"/>
                  </a:srgbClr>
                </a:solidFill>
                <a:effectLst/>
                <a:uLnTx/>
                <a:uFillTx/>
                <a:latin typeface="Aptos" panose="02110004020202020204"/>
                <a:ea typeface="+mn-ea"/>
                <a:cs typeface="+mn-cs"/>
              </a:rPr>
              <a:t>PROHIBITED: N-3+</a:t>
            </a:r>
          </a:p>
        </p:txBody>
      </p:sp>
    </p:spTree>
    <p:extLst>
      <p:ext uri="{BB962C8B-B14F-4D97-AF65-F5344CB8AC3E}">
        <p14:creationId xmlns:p14="http://schemas.microsoft.com/office/powerpoint/2010/main" val="2885656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p:txBody>
          <a:bodyPr/>
          <a:lstStyle/>
          <a:p>
            <a:r>
              <a:rPr lang="en-US"/>
              <a:t>Types of OS Upgrades</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a:xfrm>
            <a:off x="838200" y="1335768"/>
            <a:ext cx="5181600" cy="4351338"/>
          </a:xfrm>
        </p:spPr>
        <p:txBody>
          <a:bodyPr vert="horz" lIns="91440" tIns="45720" rIns="91440" bIns="45720" rtlCol="0" anchor="t">
            <a:noAutofit/>
          </a:bodyPr>
          <a:lstStyle/>
          <a:p>
            <a:r>
              <a:rPr lang="en-US">
                <a:latin typeface="Roboto"/>
                <a:ea typeface="Roboto"/>
                <a:cs typeface="Roboto"/>
              </a:rPr>
              <a:t>In-place:  </a:t>
            </a:r>
            <a:r>
              <a:rPr lang="en-US" b="0">
                <a:latin typeface="Roboto"/>
                <a:ea typeface="Roboto"/>
                <a:cs typeface="Roboto"/>
              </a:rPr>
              <a:t>The existing server is upgraded to a new version.  </a:t>
            </a:r>
          </a:p>
          <a:p>
            <a:pPr marL="342900" indent="-342900">
              <a:buFont typeface="Arial" panose="020B0604020202020204" pitchFamily="34" charset="0"/>
              <a:buChar char="•"/>
            </a:pPr>
            <a:r>
              <a:rPr lang="en-US">
                <a:latin typeface="Roboto"/>
                <a:ea typeface="Roboto"/>
                <a:cs typeface="Roboto"/>
              </a:rPr>
              <a:t>Duration: </a:t>
            </a:r>
            <a:r>
              <a:rPr lang="en-US" b="0">
                <a:latin typeface="Roboto"/>
                <a:ea typeface="Roboto"/>
                <a:cs typeface="Roboto"/>
              </a:rPr>
              <a:t>Typically, 4-6 hours, depending on complexity and patching updates needed.  </a:t>
            </a:r>
          </a:p>
          <a:p>
            <a:pPr marL="342900" indent="-342900">
              <a:buFont typeface="Arial" panose="020B0604020202020204" pitchFamily="34" charset="0"/>
              <a:buChar char="•"/>
            </a:pPr>
            <a:r>
              <a:rPr lang="en-US">
                <a:latin typeface="Roboto"/>
                <a:ea typeface="Roboto"/>
                <a:cs typeface="Roboto"/>
              </a:rPr>
              <a:t>Testing: </a:t>
            </a:r>
            <a:r>
              <a:rPr lang="en-US" b="0">
                <a:latin typeface="Roboto"/>
                <a:ea typeface="Roboto"/>
                <a:cs typeface="Roboto"/>
              </a:rPr>
              <a:t>The agency should provide testers and server owner to be available during the in-place upgrade period.  </a:t>
            </a:r>
          </a:p>
          <a:p>
            <a:pPr marL="342900" indent="-342900">
              <a:buFont typeface="Arial" panose="020B0604020202020204" pitchFamily="34" charset="0"/>
              <a:buChar char="•"/>
            </a:pPr>
            <a:r>
              <a:rPr lang="en-US" b="0">
                <a:latin typeface="Roboto"/>
                <a:ea typeface="Roboto"/>
                <a:cs typeface="Roboto"/>
              </a:rPr>
              <a:t>In-place upgrade should be discussed with the server’s supplier first.</a:t>
            </a:r>
          </a:p>
          <a:p>
            <a:pPr marL="342900" indent="-342900">
              <a:buFont typeface="Arial" panose="020B0604020202020204" pitchFamily="34" charset="0"/>
              <a:buChar char="•"/>
            </a:pPr>
            <a:r>
              <a:rPr lang="en-US" b="0">
                <a:latin typeface="Roboto"/>
                <a:ea typeface="Roboto"/>
                <a:cs typeface="Roboto"/>
              </a:rPr>
              <a:t>In-place upgrades may result in remnants of the older OS version and existing Agency apps remaining, carrying forward existing vulnerabilities</a:t>
            </a:r>
          </a:p>
          <a:p>
            <a:endParaRPr lang="en-US"/>
          </a:p>
        </p:txBody>
      </p:sp>
      <p:sp>
        <p:nvSpPr>
          <p:cNvPr id="4" name="Content Placeholder 3">
            <a:extLst>
              <a:ext uri="{FF2B5EF4-FFF2-40B4-BE49-F238E27FC236}">
                <a16:creationId xmlns:a16="http://schemas.microsoft.com/office/drawing/2014/main" id="{3CEA7603-DDA3-2667-E43F-5E3EF52E2F78}"/>
              </a:ext>
            </a:extLst>
          </p:cNvPr>
          <p:cNvSpPr>
            <a:spLocks noGrp="1"/>
          </p:cNvSpPr>
          <p:nvPr>
            <p:ph sz="half" idx="2"/>
          </p:nvPr>
        </p:nvSpPr>
        <p:spPr>
          <a:xfrm>
            <a:off x="6248400" y="1335592"/>
            <a:ext cx="5181600" cy="4351338"/>
          </a:xfrm>
        </p:spPr>
        <p:txBody>
          <a:bodyPr vert="horz" lIns="91440" tIns="45720" rIns="91440" bIns="45720" rtlCol="0" anchor="t">
            <a:noAutofit/>
          </a:bodyPr>
          <a:lstStyle/>
          <a:p>
            <a:r>
              <a:rPr lang="en-US">
                <a:latin typeface="Roboto"/>
                <a:ea typeface="Roboto"/>
                <a:cs typeface="Roboto"/>
              </a:rPr>
              <a:t>Server migration: </a:t>
            </a:r>
            <a:r>
              <a:rPr lang="en-US" b="0">
                <a:latin typeface="Roboto"/>
                <a:ea typeface="Roboto"/>
                <a:cs typeface="Roboto"/>
              </a:rPr>
              <a:t>The current server with an outdated OS is replaced with a new server.</a:t>
            </a:r>
          </a:p>
          <a:p>
            <a:pPr marL="342900" indent="-342900">
              <a:buFont typeface="Arial" panose="020B0604020202020204" pitchFamily="34" charset="0"/>
              <a:buChar char="•"/>
            </a:pPr>
            <a:r>
              <a:rPr lang="en-US">
                <a:latin typeface="Roboto"/>
                <a:ea typeface="Roboto"/>
                <a:cs typeface="Roboto"/>
              </a:rPr>
              <a:t>Agency request: </a:t>
            </a:r>
            <a:r>
              <a:rPr lang="en-US" b="0">
                <a:latin typeface="Roboto"/>
                <a:ea typeface="Roboto"/>
                <a:cs typeface="Roboto"/>
              </a:rPr>
              <a:t>A new server should be ordered through the catalog. During migration, the agency will have two servers in billing (original and new) until a decommission request is initiated. </a:t>
            </a:r>
          </a:p>
          <a:p>
            <a:pPr marL="342900" indent="-342900">
              <a:buFont typeface="Arial" panose="020B0604020202020204" pitchFamily="34" charset="0"/>
              <a:buChar char="•"/>
            </a:pPr>
            <a:r>
              <a:rPr lang="en-US" b="0">
                <a:latin typeface="Roboto"/>
                <a:ea typeface="Roboto"/>
                <a:cs typeface="Roboto"/>
              </a:rPr>
              <a:t>A server migration is advised if: </a:t>
            </a:r>
          </a:p>
          <a:p>
            <a:pPr marL="800100" lvl="1" indent="-342900">
              <a:buFont typeface="Arial" panose="020B0604020202020204" pitchFamily="34" charset="0"/>
              <a:buChar char="•"/>
            </a:pPr>
            <a:r>
              <a:rPr lang="en-US">
                <a:latin typeface="Roboto"/>
                <a:ea typeface="Roboto"/>
                <a:cs typeface="Roboto"/>
              </a:rPr>
              <a:t>E</a:t>
            </a:r>
            <a:r>
              <a:rPr lang="en-US" b="0">
                <a:latin typeface="Roboto"/>
                <a:ea typeface="Roboto"/>
                <a:cs typeface="Roboto"/>
              </a:rPr>
              <a:t>xisting security vulnerabilities cannot be resolved </a:t>
            </a:r>
            <a:r>
              <a:rPr lang="en-US">
                <a:latin typeface="Roboto"/>
                <a:ea typeface="Roboto"/>
                <a:cs typeface="Roboto"/>
              </a:rPr>
              <a:t>due to end-of-life apps or non-supported app or tool versions</a:t>
            </a:r>
            <a:endParaRPr lang="en-US" b="0">
              <a:cs typeface="Roboto"/>
            </a:endParaRPr>
          </a:p>
          <a:p>
            <a:pPr marL="800100" lvl="1" indent="-342900">
              <a:buFont typeface="Arial" panose="020B0604020202020204" pitchFamily="34" charset="0"/>
              <a:buChar char="•"/>
            </a:pPr>
            <a:r>
              <a:rPr lang="en-US" b="0">
                <a:latin typeface="Roboto"/>
                <a:ea typeface="Roboto"/>
                <a:cs typeface="Roboto"/>
              </a:rPr>
              <a:t>The server cannot be upgraded by </a:t>
            </a:r>
            <a:r>
              <a:rPr lang="en-US">
                <a:latin typeface="Roboto"/>
                <a:ea typeface="Roboto"/>
                <a:cs typeface="Roboto"/>
              </a:rPr>
              <a:t>in-p</a:t>
            </a:r>
            <a:r>
              <a:rPr lang="en-US" b="0">
                <a:latin typeface="Roboto"/>
                <a:ea typeface="Roboto"/>
                <a:cs typeface="Roboto"/>
              </a:rPr>
              <a:t>lace means.</a:t>
            </a:r>
            <a:r>
              <a:rPr lang="en-US">
                <a:latin typeface="Roboto"/>
                <a:ea typeface="Roboto"/>
                <a:cs typeface="Roboto"/>
              </a:rPr>
              <a:t>  Most likely if upgrading 3 or more versions.</a:t>
            </a:r>
          </a:p>
          <a:p>
            <a:pPr marL="800100" lvl="1" indent="-342900">
              <a:buFont typeface="Arial" panose="020B0604020202020204" pitchFamily="34" charset="0"/>
              <a:buChar char="•"/>
            </a:pPr>
            <a:r>
              <a:rPr lang="en-US">
                <a:latin typeface="Roboto"/>
                <a:ea typeface="Roboto"/>
                <a:cs typeface="Roboto"/>
              </a:rPr>
              <a:t>A physical server is end-of-support or end-of-life</a:t>
            </a:r>
          </a:p>
        </p:txBody>
      </p:sp>
    </p:spTree>
    <p:extLst>
      <p:ext uri="{BB962C8B-B14F-4D97-AF65-F5344CB8AC3E}">
        <p14:creationId xmlns:p14="http://schemas.microsoft.com/office/powerpoint/2010/main" val="724002353"/>
      </p:ext>
    </p:extLst>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_VITA PPT template" id="{489BE7C0-446C-7A42-9FDE-7F3768D4DFF9}" vid="{17E1130C-63FD-1F46-A0BD-01433365973E}"/>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3ad5e02565fe2c654d635ccc52a07b58">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f6d2225b0f0778baf511bd7a79aebc70"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Props1.xml><?xml version="1.0" encoding="utf-8"?>
<ds:datastoreItem xmlns:ds="http://schemas.openxmlformats.org/officeDocument/2006/customXml" ds:itemID="{F78E282F-4777-4A2E-9407-A14F55647C0F}">
  <ds:schemaRefs>
    <ds:schemaRef ds:uri="http://schemas.microsoft.com/sharepoint/v3/contenttype/forms"/>
  </ds:schemaRefs>
</ds:datastoreItem>
</file>

<file path=customXml/itemProps2.xml><?xml version="1.0" encoding="utf-8"?>
<ds:datastoreItem xmlns:ds="http://schemas.openxmlformats.org/officeDocument/2006/customXml" ds:itemID="{E1A33B4C-8959-4835-9BE7-4F67A2631B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3fc23-683a-4e3a-9aad-db351676e340"/>
    <ds:schemaRef ds:uri="55189681-0511-4fd4-92c1-48b020ced7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3180A3-8B3F-4013-938D-527AB89A3C9E}">
  <ds:schemaRefs>
    <ds:schemaRef ds:uri="http://purl.org/dc/elements/1.1/"/>
    <ds:schemaRef ds:uri="http://purl.org/dc/dcmitype/"/>
    <ds:schemaRef ds:uri="55189681-0511-4fd4-92c1-48b020ced7c2"/>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853fc23-683a-4e3a-9aad-db351676e34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1213</TotalTime>
  <Words>3443</Words>
  <Application>Microsoft Office PowerPoint</Application>
  <PresentationFormat>Widescreen</PresentationFormat>
  <Paragraphs>466</Paragraphs>
  <Slides>64</Slides>
  <Notes>20</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64</vt:i4>
      </vt:variant>
    </vt:vector>
  </HeadingPairs>
  <TitlesOfParts>
    <vt:vector size="87" baseType="lpstr">
      <vt:lpstr>Aptos</vt:lpstr>
      <vt:lpstr>Arial</vt:lpstr>
      <vt:lpstr>Calibri</vt:lpstr>
      <vt:lpstr>Haas Grot Disp 55 Roman</vt:lpstr>
      <vt:lpstr>Haas Grot Disp 75 Bold</vt:lpstr>
      <vt:lpstr>Helvetica</vt:lpstr>
      <vt:lpstr>Overpass</vt:lpstr>
      <vt:lpstr>Overpass Bold</vt:lpstr>
      <vt:lpstr>Rajdhani</vt:lpstr>
      <vt:lpstr>roboto</vt:lpstr>
      <vt:lpstr>roboto</vt:lpstr>
      <vt:lpstr>Roboto Medium</vt:lpstr>
      <vt:lpstr>Symbol</vt:lpstr>
      <vt:lpstr>Times New Roman</vt:lpstr>
      <vt:lpstr>Wingdings</vt:lpstr>
      <vt:lpstr>6_Tenable Ignite Theme</vt:lpstr>
      <vt:lpstr>CrowdStrike 2020 - Dark</vt:lpstr>
      <vt:lpstr>Office Theme</vt:lpstr>
      <vt:lpstr>Office Theme</vt:lpstr>
      <vt:lpstr>Office Theme</vt:lpstr>
      <vt:lpstr>1_Office Theme</vt:lpstr>
      <vt:lpstr>2_Office Theme</vt:lpstr>
      <vt:lpstr>3_Office Theme</vt:lpstr>
      <vt:lpstr>Information Security Officer's  Advisory Group</vt:lpstr>
      <vt:lpstr>   Agenda                                            Presenter</vt:lpstr>
      <vt:lpstr>2025 Server operating system (OS) refresh</vt:lpstr>
      <vt:lpstr>Discussion today</vt:lpstr>
      <vt:lpstr>Refresh project initiation</vt:lpstr>
      <vt:lpstr>VITA Enterprise Architecture Roadmap &amp; MS Support Durations </vt:lpstr>
      <vt:lpstr>VITA Enterprise Architecture Roadmap &amp; Linux Support Durations </vt:lpstr>
      <vt:lpstr>Operating system population (July 2025) </vt:lpstr>
      <vt:lpstr>Types of OS Upgrades</vt:lpstr>
      <vt:lpstr>General guidelines</vt:lpstr>
      <vt:lpstr>Upgrade parting thoughts</vt:lpstr>
      <vt:lpstr>Population of Servers by OEM OS Support Phase</vt:lpstr>
      <vt:lpstr>Questions?</vt:lpstr>
      <vt:lpstr>Virginian Identity (VID)</vt:lpstr>
      <vt:lpstr> SPLM process to extend VID to the partner persona  </vt:lpstr>
      <vt:lpstr> Current scenario for the enterprise </vt:lpstr>
      <vt:lpstr> Agency challenges</vt:lpstr>
      <vt:lpstr> Benefits of Virginian Identity</vt:lpstr>
      <vt:lpstr>Pertinent VID links</vt:lpstr>
      <vt:lpstr>Questions? </vt:lpstr>
      <vt:lpstr>Securing the Transition: Navigating Risk During a Gubernatorial Shift</vt:lpstr>
      <vt:lpstr>How Risk Posture Changes During a Transition</vt:lpstr>
      <vt:lpstr>How ISOs Can Account for Elevated Risk</vt:lpstr>
      <vt:lpstr>Practical Tools for ISO Transition Management</vt:lpstr>
      <vt:lpstr>Summary of Key Risks and ISO Responses</vt:lpstr>
      <vt:lpstr>Questions?</vt:lpstr>
      <vt:lpstr>Securing the Future of Mobility: Cybersecurity Challenges and Research at the Center for Transportation Research</vt:lpstr>
      <vt:lpstr>AI Applications in Transportation</vt:lpstr>
      <vt:lpstr>Levels of Automation in Vehicles</vt:lpstr>
      <vt:lpstr>How AI Enhances Advanced Driver-Assistance Systems</vt:lpstr>
      <vt:lpstr>Our research  vehicles</vt:lpstr>
      <vt:lpstr>Driverless Vehicle Components</vt:lpstr>
      <vt:lpstr>How vehicles sense the world</vt:lpstr>
      <vt:lpstr>Machine Vision</vt:lpstr>
      <vt:lpstr>LiDAR Real Time Mapping</vt:lpstr>
      <vt:lpstr>Machine Vision and AI for Vehicles</vt:lpstr>
      <vt:lpstr>Sensor Fusion Technology – a low-cost alternative</vt:lpstr>
      <vt:lpstr>The Need for Sensor Fusion Technologies</vt:lpstr>
      <vt:lpstr>  Cybersecurity </vt:lpstr>
      <vt:lpstr>Vehicle Attack Surfaces</vt:lpstr>
      <vt:lpstr>Connected Vehicle Attacks</vt:lpstr>
      <vt:lpstr>Real-World Examples of Cyber Threats in Transportation</vt:lpstr>
      <vt:lpstr>Real-World Examples of Cyber Attacks Affecting Vehicles</vt:lpstr>
      <vt:lpstr>Current Cybersecurity Measures in Vehicles</vt:lpstr>
      <vt:lpstr>Authentication and Encryption</vt:lpstr>
      <vt:lpstr>Center for Transportation Research</vt:lpstr>
      <vt:lpstr>Institute for Future Mobility</vt:lpstr>
      <vt:lpstr>Future Mobility Research</vt:lpstr>
      <vt:lpstr>Research Landscape</vt:lpstr>
      <vt:lpstr>Any Questions?</vt:lpstr>
      <vt:lpstr>Announcements</vt:lpstr>
      <vt:lpstr>VITA - CSRM Governance Welcomes two analysts!</vt:lpstr>
      <vt:lpstr>International Travel</vt:lpstr>
      <vt:lpstr>SPLUNK UPDATE August 2025</vt:lpstr>
      <vt:lpstr>Top 5 Vulnerabilities  </vt:lpstr>
      <vt:lpstr>Acunetix Survey  </vt:lpstr>
      <vt:lpstr>Upcoming Events</vt:lpstr>
      <vt:lpstr>Governance Office Hours Announcement</vt:lpstr>
      <vt:lpstr>Commonwealth of Virginia Information Security Conference 2025</vt:lpstr>
      <vt:lpstr>COVITS</vt:lpstr>
      <vt:lpstr>Service Tower SOC Report Review Sessions</vt:lpstr>
      <vt:lpstr>IS Orientation</vt:lpstr>
      <vt:lpstr>The October 1, 2025 ISOAG Meeting will be In-Person (and virtual)</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13</cp:revision>
  <cp:lastPrinted>2025-08-07T15:03:24Z</cp:lastPrinted>
  <dcterms:created xsi:type="dcterms:W3CDTF">2022-05-31T17:21:45Z</dcterms:created>
  <dcterms:modified xsi:type="dcterms:W3CDTF">2026-01-21T13:50:13Z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